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1332" r:id="rId3"/>
    <p:sldId id="299" r:id="rId4"/>
    <p:sldId id="726" r:id="rId5"/>
    <p:sldId id="747" r:id="rId6"/>
    <p:sldId id="748" r:id="rId7"/>
    <p:sldId id="749" r:id="rId8"/>
    <p:sldId id="285" r:id="rId9"/>
    <p:sldId id="282" r:id="rId10"/>
    <p:sldId id="284" r:id="rId11"/>
    <p:sldId id="280" r:id="rId12"/>
    <p:sldId id="281" r:id="rId13"/>
    <p:sldId id="257" r:id="rId14"/>
    <p:sldId id="263" r:id="rId15"/>
    <p:sldId id="270" r:id="rId16"/>
    <p:sldId id="258" r:id="rId17"/>
    <p:sldId id="265" r:id="rId18"/>
    <p:sldId id="266" r:id="rId19"/>
    <p:sldId id="267" r:id="rId20"/>
    <p:sldId id="268" r:id="rId21"/>
    <p:sldId id="269" r:id="rId22"/>
    <p:sldId id="272" r:id="rId23"/>
    <p:sldId id="259" r:id="rId24"/>
    <p:sldId id="271" r:id="rId25"/>
    <p:sldId id="273" r:id="rId26"/>
    <p:sldId id="286" r:id="rId27"/>
    <p:sldId id="276" r:id="rId28"/>
    <p:sldId id="277" r:id="rId29"/>
    <p:sldId id="261" r:id="rId30"/>
    <p:sldId id="262" r:id="rId31"/>
    <p:sldId id="287" r:id="rId32"/>
    <p:sldId id="278" r:id="rId33"/>
    <p:sldId id="2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9" autoAdjust="0"/>
    <p:restoredTop sz="94660"/>
  </p:normalViewPr>
  <p:slideViewPr>
    <p:cSldViewPr snapToGrid="0">
      <p:cViewPr varScale="1">
        <p:scale>
          <a:sx n="82" d="100"/>
          <a:sy n="82" d="100"/>
        </p:scale>
        <p:origin x="78"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EC423-F58E-44A4-B618-F5F79047EEA2}"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en-US"/>
        </a:p>
      </dgm:t>
    </dgm:pt>
    <dgm:pt modelId="{7EF8DE24-06DB-47EF-BD6E-DB771DAE9AE5}">
      <dgm:prSet phldrT="[Text]"/>
      <dgm:spPr/>
      <dgm:t>
        <a:bodyPr/>
        <a:lstStyle/>
        <a:p>
          <a:r>
            <a:rPr lang="en-US" dirty="0"/>
            <a:t>Optical</a:t>
          </a:r>
        </a:p>
      </dgm:t>
    </dgm:pt>
    <dgm:pt modelId="{5100E230-B9AC-468B-BC60-EC1E3F3A9183}" type="parTrans" cxnId="{F645FC55-732C-4315-832F-984766A996CB}">
      <dgm:prSet/>
      <dgm:spPr/>
      <dgm:t>
        <a:bodyPr/>
        <a:lstStyle/>
        <a:p>
          <a:endParaRPr lang="en-US"/>
        </a:p>
      </dgm:t>
    </dgm:pt>
    <dgm:pt modelId="{810365CC-AE28-489F-BC0B-8B4A1B1BC159}" type="sibTrans" cxnId="{F645FC55-732C-4315-832F-984766A996CB}">
      <dgm:prSet/>
      <dgm:spPr/>
      <dgm:t>
        <a:bodyPr/>
        <a:lstStyle/>
        <a:p>
          <a:endParaRPr lang="en-US"/>
        </a:p>
      </dgm:t>
    </dgm:pt>
    <dgm:pt modelId="{68CDC696-405F-4C09-941A-36B387E11200}">
      <dgm:prSet phldrT="[Text]" custT="1"/>
      <dgm:spPr/>
      <dgm:t>
        <a:bodyPr/>
        <a:lstStyle/>
        <a:p>
          <a:pPr>
            <a:spcAft>
              <a:spcPts val="1800"/>
            </a:spcAft>
            <a:buFont typeface="Wingdings" panose="05000000000000000000" pitchFamily="2" charset="2"/>
            <a:buChar char="ü"/>
          </a:pPr>
          <a:r>
            <a:rPr lang="en-US" sz="2400" dirty="0"/>
            <a:t>Rx for computer</a:t>
          </a:r>
        </a:p>
      </dgm:t>
    </dgm:pt>
    <dgm:pt modelId="{DB63F280-5172-401A-AD8B-49E7C5BDCF96}" type="parTrans" cxnId="{CB7ED53D-DC94-4707-8DB3-2291E849F3E8}">
      <dgm:prSet/>
      <dgm:spPr/>
      <dgm:t>
        <a:bodyPr/>
        <a:lstStyle/>
        <a:p>
          <a:endParaRPr lang="en-US"/>
        </a:p>
      </dgm:t>
    </dgm:pt>
    <dgm:pt modelId="{5055CEB9-66C0-4075-955A-EEA7A5789E5F}" type="sibTrans" cxnId="{CB7ED53D-DC94-4707-8DB3-2291E849F3E8}">
      <dgm:prSet/>
      <dgm:spPr/>
      <dgm:t>
        <a:bodyPr/>
        <a:lstStyle/>
        <a:p>
          <a:endParaRPr lang="en-US"/>
        </a:p>
      </dgm:t>
    </dgm:pt>
    <dgm:pt modelId="{DCEF9E44-7CDA-4873-987D-F13173BF3C15}">
      <dgm:prSet phldrT="[Text]" custT="1"/>
      <dgm:spPr/>
      <dgm:t>
        <a:bodyPr/>
        <a:lstStyle/>
        <a:p>
          <a:pPr>
            <a:spcAft>
              <a:spcPts val="1800"/>
            </a:spcAft>
            <a:buFont typeface="Wingdings" panose="05000000000000000000" pitchFamily="2" charset="2"/>
            <a:buChar char="ü"/>
          </a:pPr>
          <a:r>
            <a:rPr lang="en-US" sz="2400" dirty="0"/>
            <a:t>Rx for driving</a:t>
          </a:r>
        </a:p>
      </dgm:t>
    </dgm:pt>
    <dgm:pt modelId="{1CEB706F-7CCE-453D-8C55-CB1BAE9E06EB}" type="parTrans" cxnId="{619FDBEB-61F2-4076-80EE-FE5D9F29821A}">
      <dgm:prSet/>
      <dgm:spPr/>
      <dgm:t>
        <a:bodyPr/>
        <a:lstStyle/>
        <a:p>
          <a:endParaRPr lang="en-US"/>
        </a:p>
      </dgm:t>
    </dgm:pt>
    <dgm:pt modelId="{74E60224-D3E1-456E-8039-1932E32EA2DA}" type="sibTrans" cxnId="{619FDBEB-61F2-4076-80EE-FE5D9F29821A}">
      <dgm:prSet/>
      <dgm:spPr/>
      <dgm:t>
        <a:bodyPr/>
        <a:lstStyle/>
        <a:p>
          <a:endParaRPr lang="en-US"/>
        </a:p>
      </dgm:t>
    </dgm:pt>
    <dgm:pt modelId="{70562FE5-4D7B-4382-8624-D9E71ACE1616}">
      <dgm:prSet phldrT="[Text]"/>
      <dgm:spPr/>
      <dgm:t>
        <a:bodyPr/>
        <a:lstStyle/>
        <a:p>
          <a:r>
            <a:rPr lang="en-US" dirty="0"/>
            <a:t>Medical</a:t>
          </a:r>
        </a:p>
      </dgm:t>
    </dgm:pt>
    <dgm:pt modelId="{49854BE3-D879-4C92-B3EE-A0CD97D32EF5}" type="parTrans" cxnId="{7EAAE5C6-2BC2-4A46-99D0-603D5F728147}">
      <dgm:prSet/>
      <dgm:spPr/>
      <dgm:t>
        <a:bodyPr/>
        <a:lstStyle/>
        <a:p>
          <a:endParaRPr lang="en-US"/>
        </a:p>
      </dgm:t>
    </dgm:pt>
    <dgm:pt modelId="{0B1229C4-1D08-40E7-A01E-89CB1D6F8415}" type="sibTrans" cxnId="{7EAAE5C6-2BC2-4A46-99D0-603D5F728147}">
      <dgm:prSet/>
      <dgm:spPr/>
      <dgm:t>
        <a:bodyPr/>
        <a:lstStyle/>
        <a:p>
          <a:endParaRPr lang="en-US"/>
        </a:p>
      </dgm:t>
    </dgm:pt>
    <dgm:pt modelId="{06651B34-48D0-4C0B-B29A-933D29740964}">
      <dgm:prSet phldrT="[Text]" custT="1"/>
      <dgm:spPr/>
      <dgm:t>
        <a:bodyPr/>
        <a:lstStyle/>
        <a:p>
          <a:pPr>
            <a:spcAft>
              <a:spcPts val="1800"/>
            </a:spcAft>
            <a:buFont typeface="Wingdings" panose="05000000000000000000" pitchFamily="2" charset="2"/>
            <a:buChar char="ü"/>
          </a:pPr>
          <a:r>
            <a:rPr lang="en-US" sz="2400" dirty="0"/>
            <a:t>Additional testing</a:t>
          </a:r>
        </a:p>
      </dgm:t>
    </dgm:pt>
    <dgm:pt modelId="{F9A56C3A-DA2A-4025-9342-74A02D7A9B7A}" type="parTrans" cxnId="{653A0C6D-660D-4472-86D3-AFA4BCB0A850}">
      <dgm:prSet/>
      <dgm:spPr/>
      <dgm:t>
        <a:bodyPr/>
        <a:lstStyle/>
        <a:p>
          <a:endParaRPr lang="en-US"/>
        </a:p>
      </dgm:t>
    </dgm:pt>
    <dgm:pt modelId="{5EF1609A-C608-4861-953C-2826924DBDD4}" type="sibTrans" cxnId="{653A0C6D-660D-4472-86D3-AFA4BCB0A850}">
      <dgm:prSet/>
      <dgm:spPr/>
      <dgm:t>
        <a:bodyPr/>
        <a:lstStyle/>
        <a:p>
          <a:endParaRPr lang="en-US"/>
        </a:p>
      </dgm:t>
    </dgm:pt>
    <dgm:pt modelId="{923EC820-F41D-4609-9589-9662E1F44F90}">
      <dgm:prSet phldrT="[Text]" custT="1"/>
      <dgm:spPr/>
      <dgm:t>
        <a:bodyPr/>
        <a:lstStyle/>
        <a:p>
          <a:pPr>
            <a:spcAft>
              <a:spcPts val="1800"/>
            </a:spcAft>
            <a:buFont typeface="Wingdings" panose="05000000000000000000" pitchFamily="2" charset="2"/>
            <a:buChar char="ü"/>
          </a:pPr>
          <a:r>
            <a:rPr lang="en-US" sz="2400" dirty="0"/>
            <a:t>Consult with ___</a:t>
          </a:r>
        </a:p>
      </dgm:t>
    </dgm:pt>
    <dgm:pt modelId="{7401A2B7-1A16-4814-B535-0DCEAC156C41}" type="parTrans" cxnId="{A99341E4-01AD-40D9-BEE4-CBE8996BA988}">
      <dgm:prSet/>
      <dgm:spPr/>
      <dgm:t>
        <a:bodyPr/>
        <a:lstStyle/>
        <a:p>
          <a:endParaRPr lang="en-US"/>
        </a:p>
      </dgm:t>
    </dgm:pt>
    <dgm:pt modelId="{81ABF955-E5B4-4454-863B-2A78BFF9C5DB}" type="sibTrans" cxnId="{A99341E4-01AD-40D9-BEE4-CBE8996BA988}">
      <dgm:prSet/>
      <dgm:spPr/>
      <dgm:t>
        <a:bodyPr/>
        <a:lstStyle/>
        <a:p>
          <a:endParaRPr lang="en-US"/>
        </a:p>
      </dgm:t>
    </dgm:pt>
    <dgm:pt modelId="{15E3A1C0-0DC4-4ABD-8CDA-C4FD36BC6171}">
      <dgm:prSet phldrT="[Text]"/>
      <dgm:spPr/>
      <dgm:t>
        <a:bodyPr/>
        <a:lstStyle/>
        <a:p>
          <a:r>
            <a:rPr lang="en-US" dirty="0"/>
            <a:t>Recall</a:t>
          </a:r>
        </a:p>
      </dgm:t>
    </dgm:pt>
    <dgm:pt modelId="{52CBE861-851B-44CA-BABA-0CFC000AB769}" type="parTrans" cxnId="{DFC95627-442D-4850-ADB0-A975765FD2DF}">
      <dgm:prSet/>
      <dgm:spPr/>
      <dgm:t>
        <a:bodyPr/>
        <a:lstStyle/>
        <a:p>
          <a:endParaRPr lang="en-US"/>
        </a:p>
      </dgm:t>
    </dgm:pt>
    <dgm:pt modelId="{F5C0372F-C98A-4486-9364-35BD3C5282AF}" type="sibTrans" cxnId="{DFC95627-442D-4850-ADB0-A975765FD2DF}">
      <dgm:prSet/>
      <dgm:spPr/>
      <dgm:t>
        <a:bodyPr/>
        <a:lstStyle/>
        <a:p>
          <a:endParaRPr lang="en-US"/>
        </a:p>
      </dgm:t>
    </dgm:pt>
    <dgm:pt modelId="{E509D86D-FC96-4282-81EC-33353FD59BB7}">
      <dgm:prSet phldrT="[Text]" custT="1"/>
      <dgm:spPr/>
      <dgm:t>
        <a:bodyPr/>
        <a:lstStyle/>
        <a:p>
          <a:pPr>
            <a:buNone/>
          </a:pPr>
          <a:r>
            <a:rPr lang="en-US" sz="2400" dirty="0"/>
            <a:t>“You need to see me in __ months, because __.”</a:t>
          </a:r>
        </a:p>
      </dgm:t>
    </dgm:pt>
    <dgm:pt modelId="{3DF0CB93-0804-43B4-86B7-4A929A0AFEDD}" type="parTrans" cxnId="{3ED40E78-D865-4327-9557-1B2129757C02}">
      <dgm:prSet/>
      <dgm:spPr/>
      <dgm:t>
        <a:bodyPr/>
        <a:lstStyle/>
        <a:p>
          <a:endParaRPr lang="en-US"/>
        </a:p>
      </dgm:t>
    </dgm:pt>
    <dgm:pt modelId="{1ED566B7-DA5C-4A06-861E-884006364978}" type="sibTrans" cxnId="{3ED40E78-D865-4327-9557-1B2129757C02}">
      <dgm:prSet/>
      <dgm:spPr/>
      <dgm:t>
        <a:bodyPr/>
        <a:lstStyle/>
        <a:p>
          <a:endParaRPr lang="en-US"/>
        </a:p>
      </dgm:t>
    </dgm:pt>
    <dgm:pt modelId="{93BF2D7D-FB7A-403A-8E1F-A54B8325798A}">
      <dgm:prSet phldrT="[Text]" custT="1"/>
      <dgm:spPr/>
      <dgm:t>
        <a:bodyPr/>
        <a:lstStyle/>
        <a:p>
          <a:pPr>
            <a:spcAft>
              <a:spcPts val="1800"/>
            </a:spcAft>
            <a:buFont typeface="Wingdings" panose="05000000000000000000" pitchFamily="2" charset="2"/>
            <a:buChar char="ü"/>
          </a:pPr>
          <a:r>
            <a:rPr lang="en-US" sz="2400" dirty="0"/>
            <a:t>Rx for dress</a:t>
          </a:r>
        </a:p>
      </dgm:t>
    </dgm:pt>
    <dgm:pt modelId="{2E6CA797-01B2-4726-B21D-76837700ADBF}" type="parTrans" cxnId="{48F4D610-4125-48B9-A960-833D7C4790AE}">
      <dgm:prSet/>
      <dgm:spPr/>
      <dgm:t>
        <a:bodyPr/>
        <a:lstStyle/>
        <a:p>
          <a:endParaRPr lang="en-US"/>
        </a:p>
      </dgm:t>
    </dgm:pt>
    <dgm:pt modelId="{504D2A6C-D3B4-49D7-B355-36C729B21146}" type="sibTrans" cxnId="{48F4D610-4125-48B9-A960-833D7C4790AE}">
      <dgm:prSet/>
      <dgm:spPr/>
      <dgm:t>
        <a:bodyPr/>
        <a:lstStyle/>
        <a:p>
          <a:endParaRPr lang="en-US"/>
        </a:p>
      </dgm:t>
    </dgm:pt>
    <dgm:pt modelId="{8F8280D2-3EB4-4592-BA78-63C7681F9C68}" type="pres">
      <dgm:prSet presAssocID="{720EC423-F58E-44A4-B618-F5F79047EEA2}" presName="Name0" presStyleCnt="0">
        <dgm:presLayoutVars>
          <dgm:dir/>
          <dgm:animLvl val="lvl"/>
          <dgm:resizeHandles val="exact"/>
        </dgm:presLayoutVars>
      </dgm:prSet>
      <dgm:spPr/>
    </dgm:pt>
    <dgm:pt modelId="{18FE7F32-6974-447D-9C04-C8DE04FD3E69}" type="pres">
      <dgm:prSet presAssocID="{7EF8DE24-06DB-47EF-BD6E-DB771DAE9AE5}" presName="composite" presStyleCnt="0"/>
      <dgm:spPr/>
    </dgm:pt>
    <dgm:pt modelId="{24873548-82C4-4284-9459-B801C3B09322}" type="pres">
      <dgm:prSet presAssocID="{7EF8DE24-06DB-47EF-BD6E-DB771DAE9AE5}" presName="parTx" presStyleLbl="alignNode1" presStyleIdx="0" presStyleCnt="3">
        <dgm:presLayoutVars>
          <dgm:chMax val="0"/>
          <dgm:chPref val="0"/>
          <dgm:bulletEnabled val="1"/>
        </dgm:presLayoutVars>
      </dgm:prSet>
      <dgm:spPr/>
    </dgm:pt>
    <dgm:pt modelId="{F76B4576-82B3-4307-9BB3-2616329BDFA8}" type="pres">
      <dgm:prSet presAssocID="{7EF8DE24-06DB-47EF-BD6E-DB771DAE9AE5}" presName="desTx" presStyleLbl="alignAccFollowNode1" presStyleIdx="0" presStyleCnt="3">
        <dgm:presLayoutVars>
          <dgm:bulletEnabled val="1"/>
        </dgm:presLayoutVars>
      </dgm:prSet>
      <dgm:spPr/>
    </dgm:pt>
    <dgm:pt modelId="{2848DC4F-7F5B-47E5-B8ED-9B6142A6FDF8}" type="pres">
      <dgm:prSet presAssocID="{810365CC-AE28-489F-BC0B-8B4A1B1BC159}" presName="space" presStyleCnt="0"/>
      <dgm:spPr/>
    </dgm:pt>
    <dgm:pt modelId="{C2DC2960-7096-42C0-B9A8-0E836748AF6E}" type="pres">
      <dgm:prSet presAssocID="{70562FE5-4D7B-4382-8624-D9E71ACE1616}" presName="composite" presStyleCnt="0"/>
      <dgm:spPr/>
    </dgm:pt>
    <dgm:pt modelId="{B7DCE7B9-BEAF-4C90-A677-038A68E0A2B5}" type="pres">
      <dgm:prSet presAssocID="{70562FE5-4D7B-4382-8624-D9E71ACE1616}" presName="parTx" presStyleLbl="alignNode1" presStyleIdx="1" presStyleCnt="3">
        <dgm:presLayoutVars>
          <dgm:chMax val="0"/>
          <dgm:chPref val="0"/>
          <dgm:bulletEnabled val="1"/>
        </dgm:presLayoutVars>
      </dgm:prSet>
      <dgm:spPr/>
    </dgm:pt>
    <dgm:pt modelId="{FD4296E8-8052-48AA-99C3-AE44E160564A}" type="pres">
      <dgm:prSet presAssocID="{70562FE5-4D7B-4382-8624-D9E71ACE1616}" presName="desTx" presStyleLbl="alignAccFollowNode1" presStyleIdx="1" presStyleCnt="3">
        <dgm:presLayoutVars>
          <dgm:bulletEnabled val="1"/>
        </dgm:presLayoutVars>
      </dgm:prSet>
      <dgm:spPr/>
    </dgm:pt>
    <dgm:pt modelId="{4D41EA1C-1161-4B20-88CD-A6DF1690F6A2}" type="pres">
      <dgm:prSet presAssocID="{0B1229C4-1D08-40E7-A01E-89CB1D6F8415}" presName="space" presStyleCnt="0"/>
      <dgm:spPr/>
    </dgm:pt>
    <dgm:pt modelId="{1DF163EF-F4A2-4C8E-BBF6-A8A987328A71}" type="pres">
      <dgm:prSet presAssocID="{15E3A1C0-0DC4-4ABD-8CDA-C4FD36BC6171}" presName="composite" presStyleCnt="0"/>
      <dgm:spPr/>
    </dgm:pt>
    <dgm:pt modelId="{3C7E3D14-BCA8-4196-B6A9-CE91B65FBB36}" type="pres">
      <dgm:prSet presAssocID="{15E3A1C0-0DC4-4ABD-8CDA-C4FD36BC6171}" presName="parTx" presStyleLbl="alignNode1" presStyleIdx="2" presStyleCnt="3">
        <dgm:presLayoutVars>
          <dgm:chMax val="0"/>
          <dgm:chPref val="0"/>
          <dgm:bulletEnabled val="1"/>
        </dgm:presLayoutVars>
      </dgm:prSet>
      <dgm:spPr/>
    </dgm:pt>
    <dgm:pt modelId="{9DF98145-C18D-4EA9-BFFA-0F8340626D8E}" type="pres">
      <dgm:prSet presAssocID="{15E3A1C0-0DC4-4ABD-8CDA-C4FD36BC6171}" presName="desTx" presStyleLbl="alignAccFollowNode1" presStyleIdx="2" presStyleCnt="3">
        <dgm:presLayoutVars>
          <dgm:bulletEnabled val="1"/>
        </dgm:presLayoutVars>
      </dgm:prSet>
      <dgm:spPr/>
    </dgm:pt>
  </dgm:ptLst>
  <dgm:cxnLst>
    <dgm:cxn modelId="{48F4D610-4125-48B9-A960-833D7C4790AE}" srcId="{7EF8DE24-06DB-47EF-BD6E-DB771DAE9AE5}" destId="{93BF2D7D-FB7A-403A-8E1F-A54B8325798A}" srcOrd="2" destOrd="0" parTransId="{2E6CA797-01B2-4726-B21D-76837700ADBF}" sibTransId="{504D2A6C-D3B4-49D7-B355-36C729B21146}"/>
    <dgm:cxn modelId="{361CC021-F29A-482B-B7BB-6FB7852FEEDE}" type="presOf" srcId="{70562FE5-4D7B-4382-8624-D9E71ACE1616}" destId="{B7DCE7B9-BEAF-4C90-A677-038A68E0A2B5}" srcOrd="0" destOrd="0" presId="urn:microsoft.com/office/officeart/2005/8/layout/hList1"/>
    <dgm:cxn modelId="{DFC95627-442D-4850-ADB0-A975765FD2DF}" srcId="{720EC423-F58E-44A4-B618-F5F79047EEA2}" destId="{15E3A1C0-0DC4-4ABD-8CDA-C4FD36BC6171}" srcOrd="2" destOrd="0" parTransId="{52CBE861-851B-44CA-BABA-0CFC000AB769}" sibTransId="{F5C0372F-C98A-4486-9364-35BD3C5282AF}"/>
    <dgm:cxn modelId="{DC352932-57D7-40D3-97D7-0998C9E28DFF}" type="presOf" srcId="{DCEF9E44-7CDA-4873-987D-F13173BF3C15}" destId="{F76B4576-82B3-4307-9BB3-2616329BDFA8}" srcOrd="0" destOrd="1" presId="urn:microsoft.com/office/officeart/2005/8/layout/hList1"/>
    <dgm:cxn modelId="{5C624C36-53F4-440B-AD58-680E489B18C8}" type="presOf" srcId="{93BF2D7D-FB7A-403A-8E1F-A54B8325798A}" destId="{F76B4576-82B3-4307-9BB3-2616329BDFA8}" srcOrd="0" destOrd="2" presId="urn:microsoft.com/office/officeart/2005/8/layout/hList1"/>
    <dgm:cxn modelId="{CB7ED53D-DC94-4707-8DB3-2291E849F3E8}" srcId="{7EF8DE24-06DB-47EF-BD6E-DB771DAE9AE5}" destId="{68CDC696-405F-4C09-941A-36B387E11200}" srcOrd="0" destOrd="0" parTransId="{DB63F280-5172-401A-AD8B-49E7C5BDCF96}" sibTransId="{5055CEB9-66C0-4075-955A-EEA7A5789E5F}"/>
    <dgm:cxn modelId="{1C41426B-6D67-433B-91AF-3E185C1F888C}" type="presOf" srcId="{68CDC696-405F-4C09-941A-36B387E11200}" destId="{F76B4576-82B3-4307-9BB3-2616329BDFA8}" srcOrd="0" destOrd="0" presId="urn:microsoft.com/office/officeart/2005/8/layout/hList1"/>
    <dgm:cxn modelId="{653A0C6D-660D-4472-86D3-AFA4BCB0A850}" srcId="{70562FE5-4D7B-4382-8624-D9E71ACE1616}" destId="{06651B34-48D0-4C0B-B29A-933D29740964}" srcOrd="0" destOrd="0" parTransId="{F9A56C3A-DA2A-4025-9342-74A02D7A9B7A}" sibTransId="{5EF1609A-C608-4861-953C-2826924DBDD4}"/>
    <dgm:cxn modelId="{5927194E-6829-4789-B176-699C3991FC3E}" type="presOf" srcId="{15E3A1C0-0DC4-4ABD-8CDA-C4FD36BC6171}" destId="{3C7E3D14-BCA8-4196-B6A9-CE91B65FBB36}" srcOrd="0" destOrd="0" presId="urn:microsoft.com/office/officeart/2005/8/layout/hList1"/>
    <dgm:cxn modelId="{F645FC55-732C-4315-832F-984766A996CB}" srcId="{720EC423-F58E-44A4-B618-F5F79047EEA2}" destId="{7EF8DE24-06DB-47EF-BD6E-DB771DAE9AE5}" srcOrd="0" destOrd="0" parTransId="{5100E230-B9AC-468B-BC60-EC1E3F3A9183}" sibTransId="{810365CC-AE28-489F-BC0B-8B4A1B1BC159}"/>
    <dgm:cxn modelId="{3ED40E78-D865-4327-9557-1B2129757C02}" srcId="{15E3A1C0-0DC4-4ABD-8CDA-C4FD36BC6171}" destId="{E509D86D-FC96-4282-81EC-33353FD59BB7}" srcOrd="0" destOrd="0" parTransId="{3DF0CB93-0804-43B4-86B7-4A929A0AFEDD}" sibTransId="{1ED566B7-DA5C-4A06-861E-884006364978}"/>
    <dgm:cxn modelId="{A88FF080-9568-46E9-AA50-6B55B921A657}" type="presOf" srcId="{E509D86D-FC96-4282-81EC-33353FD59BB7}" destId="{9DF98145-C18D-4EA9-BFFA-0F8340626D8E}" srcOrd="0" destOrd="0" presId="urn:microsoft.com/office/officeart/2005/8/layout/hList1"/>
    <dgm:cxn modelId="{52D9FE8D-785F-4A1C-9D92-D82F96F5B7D2}" type="presOf" srcId="{06651B34-48D0-4C0B-B29A-933D29740964}" destId="{FD4296E8-8052-48AA-99C3-AE44E160564A}" srcOrd="0" destOrd="0" presId="urn:microsoft.com/office/officeart/2005/8/layout/hList1"/>
    <dgm:cxn modelId="{077F77A4-1626-4312-839C-B04F38B14880}" type="presOf" srcId="{7EF8DE24-06DB-47EF-BD6E-DB771DAE9AE5}" destId="{24873548-82C4-4284-9459-B801C3B09322}" srcOrd="0" destOrd="0" presId="urn:microsoft.com/office/officeart/2005/8/layout/hList1"/>
    <dgm:cxn modelId="{7EAAE5C6-2BC2-4A46-99D0-603D5F728147}" srcId="{720EC423-F58E-44A4-B618-F5F79047EEA2}" destId="{70562FE5-4D7B-4382-8624-D9E71ACE1616}" srcOrd="1" destOrd="0" parTransId="{49854BE3-D879-4C92-B3EE-A0CD97D32EF5}" sibTransId="{0B1229C4-1D08-40E7-A01E-89CB1D6F8415}"/>
    <dgm:cxn modelId="{B0DB9EC9-7ED1-439A-B656-41727BAEB393}" type="presOf" srcId="{720EC423-F58E-44A4-B618-F5F79047EEA2}" destId="{8F8280D2-3EB4-4592-BA78-63C7681F9C68}" srcOrd="0" destOrd="0" presId="urn:microsoft.com/office/officeart/2005/8/layout/hList1"/>
    <dgm:cxn modelId="{A99341E4-01AD-40D9-BEE4-CBE8996BA988}" srcId="{70562FE5-4D7B-4382-8624-D9E71ACE1616}" destId="{923EC820-F41D-4609-9589-9662E1F44F90}" srcOrd="1" destOrd="0" parTransId="{7401A2B7-1A16-4814-B535-0DCEAC156C41}" sibTransId="{81ABF955-E5B4-4454-863B-2A78BFF9C5DB}"/>
    <dgm:cxn modelId="{10C558E8-D745-473F-98CC-5ACCECBED00F}" type="presOf" srcId="{923EC820-F41D-4609-9589-9662E1F44F90}" destId="{FD4296E8-8052-48AA-99C3-AE44E160564A}" srcOrd="0" destOrd="1" presId="urn:microsoft.com/office/officeart/2005/8/layout/hList1"/>
    <dgm:cxn modelId="{619FDBEB-61F2-4076-80EE-FE5D9F29821A}" srcId="{7EF8DE24-06DB-47EF-BD6E-DB771DAE9AE5}" destId="{DCEF9E44-7CDA-4873-987D-F13173BF3C15}" srcOrd="1" destOrd="0" parTransId="{1CEB706F-7CCE-453D-8C55-CB1BAE9E06EB}" sibTransId="{74E60224-D3E1-456E-8039-1932E32EA2DA}"/>
    <dgm:cxn modelId="{8F9BA75E-8771-4136-A2B7-C68AA0BC17FB}" type="presParOf" srcId="{8F8280D2-3EB4-4592-BA78-63C7681F9C68}" destId="{18FE7F32-6974-447D-9C04-C8DE04FD3E69}" srcOrd="0" destOrd="0" presId="urn:microsoft.com/office/officeart/2005/8/layout/hList1"/>
    <dgm:cxn modelId="{DC630C90-2378-45D7-A683-3D2CD61C10FF}" type="presParOf" srcId="{18FE7F32-6974-447D-9C04-C8DE04FD3E69}" destId="{24873548-82C4-4284-9459-B801C3B09322}" srcOrd="0" destOrd="0" presId="urn:microsoft.com/office/officeart/2005/8/layout/hList1"/>
    <dgm:cxn modelId="{DE1847EB-3C0A-4823-B817-96E69472F9F7}" type="presParOf" srcId="{18FE7F32-6974-447D-9C04-C8DE04FD3E69}" destId="{F76B4576-82B3-4307-9BB3-2616329BDFA8}" srcOrd="1" destOrd="0" presId="urn:microsoft.com/office/officeart/2005/8/layout/hList1"/>
    <dgm:cxn modelId="{66181229-88D9-43EF-9E39-5B1EF1060371}" type="presParOf" srcId="{8F8280D2-3EB4-4592-BA78-63C7681F9C68}" destId="{2848DC4F-7F5B-47E5-B8ED-9B6142A6FDF8}" srcOrd="1" destOrd="0" presId="urn:microsoft.com/office/officeart/2005/8/layout/hList1"/>
    <dgm:cxn modelId="{E7707AF3-F771-4893-B5CA-2A7500AEF90F}" type="presParOf" srcId="{8F8280D2-3EB4-4592-BA78-63C7681F9C68}" destId="{C2DC2960-7096-42C0-B9A8-0E836748AF6E}" srcOrd="2" destOrd="0" presId="urn:microsoft.com/office/officeart/2005/8/layout/hList1"/>
    <dgm:cxn modelId="{92B2D10A-9BAC-4EBE-86A4-61FC679C7E2A}" type="presParOf" srcId="{C2DC2960-7096-42C0-B9A8-0E836748AF6E}" destId="{B7DCE7B9-BEAF-4C90-A677-038A68E0A2B5}" srcOrd="0" destOrd="0" presId="urn:microsoft.com/office/officeart/2005/8/layout/hList1"/>
    <dgm:cxn modelId="{D1F73F21-0027-40F3-8585-E87688ED5828}" type="presParOf" srcId="{C2DC2960-7096-42C0-B9A8-0E836748AF6E}" destId="{FD4296E8-8052-48AA-99C3-AE44E160564A}" srcOrd="1" destOrd="0" presId="urn:microsoft.com/office/officeart/2005/8/layout/hList1"/>
    <dgm:cxn modelId="{6A78590E-1B8A-41F6-92D6-993D09F0FA74}" type="presParOf" srcId="{8F8280D2-3EB4-4592-BA78-63C7681F9C68}" destId="{4D41EA1C-1161-4B20-88CD-A6DF1690F6A2}" srcOrd="3" destOrd="0" presId="urn:microsoft.com/office/officeart/2005/8/layout/hList1"/>
    <dgm:cxn modelId="{FD1F5744-A046-43F8-946B-C675730FEC10}" type="presParOf" srcId="{8F8280D2-3EB4-4592-BA78-63C7681F9C68}" destId="{1DF163EF-F4A2-4C8E-BBF6-A8A987328A71}" srcOrd="4" destOrd="0" presId="urn:microsoft.com/office/officeart/2005/8/layout/hList1"/>
    <dgm:cxn modelId="{C4ADB038-C17D-4B95-8A0F-AEB1B2D37473}" type="presParOf" srcId="{1DF163EF-F4A2-4C8E-BBF6-A8A987328A71}" destId="{3C7E3D14-BCA8-4196-B6A9-CE91B65FBB36}" srcOrd="0" destOrd="0" presId="urn:microsoft.com/office/officeart/2005/8/layout/hList1"/>
    <dgm:cxn modelId="{3EB90071-F4DF-4067-AC23-F9F6D3DA4082}" type="presParOf" srcId="{1DF163EF-F4A2-4C8E-BBF6-A8A987328A71}" destId="{9DF98145-C18D-4EA9-BFFA-0F8340626D8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73548-82C4-4284-9459-B801C3B09322}">
      <dsp:nvSpPr>
        <dsp:cNvPr id="0" name=""/>
        <dsp:cNvSpPr/>
      </dsp:nvSpPr>
      <dsp:spPr>
        <a:xfrm>
          <a:off x="2948" y="1282801"/>
          <a:ext cx="2874355" cy="11497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r>
            <a:rPr lang="en-US" sz="5200" kern="1200" dirty="0"/>
            <a:t>Optical</a:t>
          </a:r>
        </a:p>
      </dsp:txBody>
      <dsp:txXfrm>
        <a:off x="2948" y="1282801"/>
        <a:ext cx="2874355" cy="1149742"/>
      </dsp:txXfrm>
    </dsp:sp>
    <dsp:sp modelId="{F76B4576-82B3-4307-9BB3-2616329BDFA8}">
      <dsp:nvSpPr>
        <dsp:cNvPr id="0" name=""/>
        <dsp:cNvSpPr/>
      </dsp:nvSpPr>
      <dsp:spPr>
        <a:xfrm>
          <a:off x="2948" y="2432544"/>
          <a:ext cx="2874355" cy="22838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Rx for computer</a:t>
          </a:r>
        </a:p>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Rx for driving</a:t>
          </a:r>
        </a:p>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Rx for dress</a:t>
          </a:r>
        </a:p>
      </dsp:txBody>
      <dsp:txXfrm>
        <a:off x="2948" y="2432544"/>
        <a:ext cx="2874355" cy="2283840"/>
      </dsp:txXfrm>
    </dsp:sp>
    <dsp:sp modelId="{B7DCE7B9-BEAF-4C90-A677-038A68E0A2B5}">
      <dsp:nvSpPr>
        <dsp:cNvPr id="0" name=""/>
        <dsp:cNvSpPr/>
      </dsp:nvSpPr>
      <dsp:spPr>
        <a:xfrm>
          <a:off x="3279712" y="1282801"/>
          <a:ext cx="2874355" cy="11497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r>
            <a:rPr lang="en-US" sz="5200" kern="1200" dirty="0"/>
            <a:t>Medical</a:t>
          </a:r>
        </a:p>
      </dsp:txBody>
      <dsp:txXfrm>
        <a:off x="3279712" y="1282801"/>
        <a:ext cx="2874355" cy="1149742"/>
      </dsp:txXfrm>
    </dsp:sp>
    <dsp:sp modelId="{FD4296E8-8052-48AA-99C3-AE44E160564A}">
      <dsp:nvSpPr>
        <dsp:cNvPr id="0" name=""/>
        <dsp:cNvSpPr/>
      </dsp:nvSpPr>
      <dsp:spPr>
        <a:xfrm>
          <a:off x="3279712" y="2432544"/>
          <a:ext cx="2874355" cy="22838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Additional testing</a:t>
          </a:r>
        </a:p>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Consult with ___</a:t>
          </a:r>
        </a:p>
      </dsp:txBody>
      <dsp:txXfrm>
        <a:off x="3279712" y="2432544"/>
        <a:ext cx="2874355" cy="2283840"/>
      </dsp:txXfrm>
    </dsp:sp>
    <dsp:sp modelId="{3C7E3D14-BCA8-4196-B6A9-CE91B65FBB36}">
      <dsp:nvSpPr>
        <dsp:cNvPr id="0" name=""/>
        <dsp:cNvSpPr/>
      </dsp:nvSpPr>
      <dsp:spPr>
        <a:xfrm>
          <a:off x="6556477" y="1282801"/>
          <a:ext cx="2874355" cy="11497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r>
            <a:rPr lang="en-US" sz="5200" kern="1200" dirty="0"/>
            <a:t>Recall</a:t>
          </a:r>
        </a:p>
      </dsp:txBody>
      <dsp:txXfrm>
        <a:off x="6556477" y="1282801"/>
        <a:ext cx="2874355" cy="1149742"/>
      </dsp:txXfrm>
    </dsp:sp>
    <dsp:sp modelId="{9DF98145-C18D-4EA9-BFFA-0F8340626D8E}">
      <dsp:nvSpPr>
        <dsp:cNvPr id="0" name=""/>
        <dsp:cNvSpPr/>
      </dsp:nvSpPr>
      <dsp:spPr>
        <a:xfrm>
          <a:off x="6556477" y="2432544"/>
          <a:ext cx="2874355" cy="22838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None/>
          </a:pPr>
          <a:r>
            <a:rPr lang="en-US" sz="2400" kern="1200" dirty="0"/>
            <a:t>“You need to see me in __ months, because __.”</a:t>
          </a:r>
        </a:p>
      </dsp:txBody>
      <dsp:txXfrm>
        <a:off x="6556477" y="2432544"/>
        <a:ext cx="2874355" cy="22838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23248-BC0B-46B0-B02A-7B2C186F5CF3}" type="datetimeFigureOut">
              <a:rPr lang="en-US" smtClean="0"/>
              <a:t>11/3/2018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A1238-A585-4A86-8AE2-17A429EFD37F}" type="slidenum">
              <a:rPr lang="en-US" smtClean="0"/>
              <a:t>‹#›</a:t>
            </a:fld>
            <a:endParaRPr lang="en-US"/>
          </a:p>
        </p:txBody>
      </p:sp>
    </p:spTree>
    <p:extLst>
      <p:ext uri="{BB962C8B-B14F-4D97-AF65-F5344CB8AC3E}">
        <p14:creationId xmlns:p14="http://schemas.microsoft.com/office/powerpoint/2010/main" val="3289093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xfrm>
            <a:off x="3884613" y="8685213"/>
            <a:ext cx="2971800" cy="457200"/>
          </a:xfrm>
          <a:prstGeom prst="rect">
            <a:avLst/>
          </a:prstGeom>
          <a:noFill/>
        </p:spPr>
        <p:txBody>
          <a:bodyPr/>
          <a:lstStyle/>
          <a:p>
            <a:fld id="{E1BA33A9-5693-4F1A-BE09-81BAC49A0256}" type="slidenum">
              <a:rPr lang="en-US">
                <a:solidFill>
                  <a:srgbClr val="000000"/>
                </a:solidFill>
              </a:rPr>
              <a:pPr/>
              <a:t>2</a:t>
            </a:fld>
            <a:endParaRPr lang="en-US">
              <a:solidFill>
                <a:srgbClr val="000000"/>
              </a:solidFill>
            </a:endParaRPr>
          </a:p>
        </p:txBody>
      </p:sp>
      <p:sp>
        <p:nvSpPr>
          <p:cNvPr id="5232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306" tIns="46151" rIns="92306" bIns="46151" anchor="b"/>
          <a:lstStyle/>
          <a:p>
            <a:pPr algn="r" defTabSz="923925" fontAlgn="base">
              <a:spcBef>
                <a:spcPct val="0"/>
              </a:spcBef>
              <a:spcAft>
                <a:spcPct val="0"/>
              </a:spcAft>
            </a:pPr>
            <a:fld id="{D96190BE-647B-4930-80E8-F132A4CA5685}" type="slidenum">
              <a:rPr lang="en-US" sz="1200">
                <a:solidFill>
                  <a:srgbClr val="000000"/>
                </a:solidFill>
                <a:latin typeface="Arial" charset="0"/>
                <a:cs typeface="Arial" charset="0"/>
              </a:rPr>
              <a:pPr algn="r" defTabSz="923925" fontAlgn="base">
                <a:spcBef>
                  <a:spcPct val="0"/>
                </a:spcBef>
                <a:spcAft>
                  <a:spcPct val="0"/>
                </a:spcAft>
              </a:pPr>
              <a:t>2</a:t>
            </a:fld>
            <a:endParaRPr lang="en-US" sz="1200">
              <a:solidFill>
                <a:srgbClr val="000000"/>
              </a:solidFill>
              <a:latin typeface="Arial" charset="0"/>
              <a:cs typeface="Arial" charset="0"/>
            </a:endParaRPr>
          </a:p>
        </p:txBody>
      </p:sp>
      <p:sp>
        <p:nvSpPr>
          <p:cNvPr id="52326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306" tIns="46151" rIns="92306" bIns="46151" anchor="b"/>
          <a:lstStyle/>
          <a:p>
            <a:pPr algn="r" defTabSz="923925" fontAlgn="base">
              <a:spcBef>
                <a:spcPct val="0"/>
              </a:spcBef>
              <a:spcAft>
                <a:spcPct val="0"/>
              </a:spcAft>
            </a:pPr>
            <a:fld id="{3C44BEAA-05DE-4B3F-9A99-B93D6F62715E}" type="slidenum">
              <a:rPr lang="en-US" sz="1200">
                <a:solidFill>
                  <a:srgbClr val="000000"/>
                </a:solidFill>
                <a:latin typeface="Arial" charset="0"/>
                <a:cs typeface="Arial" charset="0"/>
              </a:rPr>
              <a:pPr algn="r" defTabSz="923925" fontAlgn="base">
                <a:spcBef>
                  <a:spcPct val="0"/>
                </a:spcBef>
                <a:spcAft>
                  <a:spcPct val="0"/>
                </a:spcAft>
              </a:pPr>
              <a:t>2</a:t>
            </a:fld>
            <a:endParaRPr lang="en-US" sz="1200">
              <a:solidFill>
                <a:srgbClr val="000000"/>
              </a:solidFill>
              <a:latin typeface="Arial" charset="0"/>
              <a:cs typeface="Arial" charset="0"/>
            </a:endParaRPr>
          </a:p>
        </p:txBody>
      </p:sp>
      <p:sp>
        <p:nvSpPr>
          <p:cNvPr id="523269" name="Rectangle 2"/>
          <p:cNvSpPr>
            <a:spLocks noGrp="1" noRot="1" noChangeAspect="1" noChangeArrowheads="1" noTextEdit="1"/>
          </p:cNvSpPr>
          <p:nvPr>
            <p:ph type="sldImg"/>
          </p:nvPr>
        </p:nvSpPr>
        <p:spPr>
          <a:xfrm>
            <a:off x="855663" y="685800"/>
            <a:ext cx="5145087" cy="3430588"/>
          </a:xfrm>
          <a:ln/>
        </p:spPr>
      </p:sp>
      <p:sp>
        <p:nvSpPr>
          <p:cNvPr id="523270" name="Rectangle 3"/>
          <p:cNvSpPr>
            <a:spLocks noGrp="1" noChangeArrowheads="1"/>
          </p:cNvSpPr>
          <p:nvPr>
            <p:ph type="body" idx="1"/>
          </p:nvPr>
        </p:nvSpPr>
        <p:spPr>
          <a:xfrm>
            <a:off x="685800" y="4341814"/>
            <a:ext cx="5486400" cy="4116387"/>
          </a:xfrm>
          <a:noFill/>
          <a:ln/>
        </p:spPr>
        <p:txBody>
          <a:bodyPr lIns="92306" tIns="46151" rIns="92306" bIns="46151"/>
          <a:lstStyle/>
          <a:p>
            <a:pPr eaLnBrk="1" hangingPunct="1"/>
            <a:r>
              <a:rPr lang="en-US"/>
              <a:t>Dr. Wright is a 1980 graduate of The Ohio State University College of Optometry, where he is clinical assistant professor and faculty coordinator of OSU’s Business Management Program. Retired from practice last year, Dr. Wright is president of Pathways to Success, Eyecare Business Training and Progressive Publishing Company. All three of these companies are dedicated to the special practice management needs of eyecare practices. Dr. Wright has lectured extensively throughout the U.S. and abroad. His topics include not only practice management, but also managed care, sports vision and vision and traumatic brain injuries. He is also the practice management editor for the Journal of Optometric Vision Development. This is Mark’s first presentation to the MBA. Please welcome Mark Wright…</a:t>
            </a:r>
          </a:p>
        </p:txBody>
      </p:sp>
    </p:spTree>
    <p:extLst>
      <p:ext uri="{BB962C8B-B14F-4D97-AF65-F5344CB8AC3E}">
        <p14:creationId xmlns:p14="http://schemas.microsoft.com/office/powerpoint/2010/main" val="103900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3</a:t>
            </a:fld>
            <a:endParaRPr lang="en-US"/>
          </a:p>
        </p:txBody>
      </p:sp>
    </p:spTree>
    <p:extLst>
      <p:ext uri="{BB962C8B-B14F-4D97-AF65-F5344CB8AC3E}">
        <p14:creationId xmlns:p14="http://schemas.microsoft.com/office/powerpoint/2010/main" val="149588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DFBBBB-7B78-41D9-A447-0C0E392EC996}" type="slidenum">
              <a:rPr lang="en-US"/>
              <a:pPr/>
              <a:t>27</a:t>
            </a:fld>
            <a:endParaRPr 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835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0CBE1D-F0D3-4414-9A16-5215BE85199B}" type="slidenum">
              <a:rPr lang="en-US"/>
              <a:pPr/>
              <a:t>28</a:t>
            </a:fld>
            <a:endParaRPr lang="en-US"/>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509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6B02CD-0020-43CF-98D6-7A67B0AF1937}"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107561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B02CD-0020-43CF-98D6-7A67B0AF1937}"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108930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B02CD-0020-43CF-98D6-7A67B0AF1937}"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239121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B02CD-0020-43CF-98D6-7A67B0AF1937}"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177625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6B02CD-0020-43CF-98D6-7A67B0AF1937}"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68854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6B02CD-0020-43CF-98D6-7A67B0AF1937}" type="datetimeFigureOut">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271468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6B02CD-0020-43CF-98D6-7A67B0AF1937}" type="datetimeFigureOut">
              <a:rPr lang="en-US" smtClean="0"/>
              <a:t>11/3/2018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125263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6B02CD-0020-43CF-98D6-7A67B0AF1937}" type="datetimeFigureOut">
              <a:rPr lang="en-US" smtClean="0"/>
              <a:t>11/3/2018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2032175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B02CD-0020-43CF-98D6-7A67B0AF1937}" type="datetimeFigureOut">
              <a:rPr lang="en-US" smtClean="0"/>
              <a:t>11/3/2018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1298378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6B02CD-0020-43CF-98D6-7A67B0AF1937}" type="datetimeFigureOut">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17360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6B02CD-0020-43CF-98D6-7A67B0AF1937}" type="datetimeFigureOut">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E5C54-D5BE-4E91-8196-43CC139FA344}" type="slidenum">
              <a:rPr lang="en-US" smtClean="0"/>
              <a:t>‹#›</a:t>
            </a:fld>
            <a:endParaRPr lang="en-US"/>
          </a:p>
        </p:txBody>
      </p:sp>
    </p:spTree>
    <p:extLst>
      <p:ext uri="{BB962C8B-B14F-4D97-AF65-F5344CB8AC3E}">
        <p14:creationId xmlns:p14="http://schemas.microsoft.com/office/powerpoint/2010/main" val="211217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B02CD-0020-43CF-98D6-7A67B0AF1937}" type="datetimeFigureOut">
              <a:rPr lang="en-US" smtClean="0"/>
              <a:t>11/3/2018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E5C54-D5BE-4E91-8196-43CC139FA344}" type="slidenum">
              <a:rPr lang="en-US" smtClean="0"/>
              <a:t>‹#›</a:t>
            </a:fld>
            <a:endParaRPr lang="en-US"/>
          </a:p>
        </p:txBody>
      </p:sp>
    </p:spTree>
    <p:extLst>
      <p:ext uri="{BB962C8B-B14F-4D97-AF65-F5344CB8AC3E}">
        <p14:creationId xmlns:p14="http://schemas.microsoft.com/office/powerpoint/2010/main" val="3381411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3.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gi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arbo.org/getinstructors.php?action=getinstructorinfo&amp;id=51417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Top 5 Mistakes Preventing Your Practice Growth </a:t>
            </a:r>
          </a:p>
        </p:txBody>
      </p:sp>
      <p:sp>
        <p:nvSpPr>
          <p:cNvPr id="3" name="Subtitle 2"/>
          <p:cNvSpPr>
            <a:spLocks noGrp="1"/>
          </p:cNvSpPr>
          <p:nvPr>
            <p:ph type="subTitle" idx="1"/>
          </p:nvPr>
        </p:nvSpPr>
        <p:spPr/>
        <p:txBody>
          <a:bodyPr/>
          <a:lstStyle/>
          <a:p>
            <a:r>
              <a:rPr lang="en-US" dirty="0"/>
              <a:t>Mark R. Wright, OD, FCOVD</a:t>
            </a:r>
          </a:p>
          <a:p>
            <a:r>
              <a:rPr lang="en-US" dirty="0"/>
              <a:t>3:00 pm – 5:00 pm</a:t>
            </a:r>
          </a:p>
        </p:txBody>
      </p:sp>
    </p:spTree>
    <p:extLst>
      <p:ext uri="{BB962C8B-B14F-4D97-AF65-F5344CB8AC3E}">
        <p14:creationId xmlns:p14="http://schemas.microsoft.com/office/powerpoint/2010/main" val="50699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6191" b="17212"/>
          <a:stretch/>
        </p:blipFill>
        <p:spPr>
          <a:xfrm>
            <a:off x="2768137" y="163032"/>
            <a:ext cx="6417425" cy="6457062"/>
          </a:xfrm>
          <a:prstGeom prst="rect">
            <a:avLst/>
          </a:prstGeom>
        </p:spPr>
      </p:pic>
      <p:sp>
        <p:nvSpPr>
          <p:cNvPr id="5" name="Rectangle 4"/>
          <p:cNvSpPr/>
          <p:nvPr/>
        </p:nvSpPr>
        <p:spPr>
          <a:xfrm>
            <a:off x="6168044" y="1645920"/>
            <a:ext cx="3167149" cy="23192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8506" y="4185920"/>
            <a:ext cx="3167149" cy="24341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3228" y="4185920"/>
            <a:ext cx="3167149" cy="24341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8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0" indent="0">
              <a:buNone/>
            </a:pPr>
            <a:r>
              <a:rPr lang="en-US" dirty="0"/>
              <a:t>The attendee will be able to …</a:t>
            </a:r>
          </a:p>
          <a:p>
            <a:pPr marL="514350" indent="-514350">
              <a:spcAft>
                <a:spcPts val="1800"/>
              </a:spcAft>
              <a:buFont typeface="+mj-lt"/>
              <a:buAutoNum type="arabicParenR"/>
            </a:pPr>
            <a:r>
              <a:rPr lang="en-US" dirty="0">
                <a:solidFill>
                  <a:srgbClr val="0070C0"/>
                </a:solidFill>
              </a:rPr>
              <a:t>Utilize third parties more effectively in the practice</a:t>
            </a:r>
          </a:p>
          <a:p>
            <a:pPr marL="514350" indent="-514350">
              <a:spcAft>
                <a:spcPts val="1800"/>
              </a:spcAft>
              <a:buFont typeface="+mj-lt"/>
              <a:buAutoNum type="arabicParenR"/>
            </a:pPr>
            <a:r>
              <a:rPr lang="en-US" dirty="0">
                <a:solidFill>
                  <a:srgbClr val="0070C0"/>
                </a:solidFill>
              </a:rPr>
              <a:t>Deliver a more effective case presentation</a:t>
            </a:r>
          </a:p>
          <a:p>
            <a:pPr marL="514350" indent="-514350">
              <a:spcAft>
                <a:spcPts val="1800"/>
              </a:spcAft>
              <a:buFont typeface="+mj-lt"/>
              <a:buAutoNum type="arabicParenR"/>
            </a:pPr>
            <a:r>
              <a:rPr lang="en-US" dirty="0">
                <a:solidFill>
                  <a:srgbClr val="0070C0"/>
                </a:solidFill>
              </a:rPr>
              <a:t>Design and implement better practice systems</a:t>
            </a:r>
          </a:p>
          <a:p>
            <a:pPr marL="514350" indent="-514350">
              <a:spcAft>
                <a:spcPts val="1800"/>
              </a:spcAft>
              <a:buFont typeface="+mj-lt"/>
              <a:buAutoNum type="arabicParenR"/>
            </a:pPr>
            <a:r>
              <a:rPr lang="en-US" dirty="0">
                <a:solidFill>
                  <a:srgbClr val="0070C0"/>
                </a:solidFill>
              </a:rPr>
              <a:t>Increase the number of patients through the office</a:t>
            </a:r>
          </a:p>
          <a:p>
            <a:pPr marL="514350" indent="-514350">
              <a:spcAft>
                <a:spcPts val="1800"/>
              </a:spcAft>
              <a:buFont typeface="+mj-lt"/>
              <a:buAutoNum type="arabicParenR"/>
            </a:pPr>
            <a:r>
              <a:rPr lang="en-US" dirty="0">
                <a:solidFill>
                  <a:srgbClr val="0070C0"/>
                </a:solidFill>
              </a:rPr>
              <a:t>Improve staff productivity</a:t>
            </a:r>
            <a:endParaRPr lang="en-US" dirty="0"/>
          </a:p>
        </p:txBody>
      </p:sp>
    </p:spTree>
    <p:extLst>
      <p:ext uri="{BB962C8B-B14F-4D97-AF65-F5344CB8AC3E}">
        <p14:creationId xmlns:p14="http://schemas.microsoft.com/office/powerpoint/2010/main" val="116552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Course Title: Top 5 Mistakes Preventing Your Practice Growth </a:t>
            </a:r>
          </a:p>
          <a:p>
            <a:r>
              <a:rPr lang="en-US" dirty="0"/>
              <a:t>Live</a:t>
            </a:r>
          </a:p>
          <a:p>
            <a:pPr marL="0" indent="0">
              <a:buNone/>
            </a:pPr>
            <a:r>
              <a:rPr lang="en-US" dirty="0"/>
              <a:t>Course description: Mistakes not addressed are preventing your practice from growing.  Attendees to this course will be able to utilize third parties more effectively in the practice, deliver a more effective case presentation, design and implement better practice systems, increase the number of patients through the office, and improve staff productivity.  Fixing these things will grow your practice.</a:t>
            </a:r>
          </a:p>
          <a:p>
            <a:endParaRPr lang="en-US" dirty="0"/>
          </a:p>
        </p:txBody>
      </p:sp>
    </p:spTree>
    <p:extLst>
      <p:ext uri="{BB962C8B-B14F-4D97-AF65-F5344CB8AC3E}">
        <p14:creationId xmlns:p14="http://schemas.microsoft.com/office/powerpoint/2010/main" val="208544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 5 Mistakes </a:t>
            </a:r>
            <a:br>
              <a:rPr lang="en-US" dirty="0"/>
            </a:br>
            <a:r>
              <a:rPr lang="en-US" dirty="0"/>
              <a:t>Preventing Your Practice Growth </a:t>
            </a:r>
          </a:p>
        </p:txBody>
      </p:sp>
      <p:sp>
        <p:nvSpPr>
          <p:cNvPr id="3" name="Content Placeholder 2"/>
          <p:cNvSpPr>
            <a:spLocks noGrp="1"/>
          </p:cNvSpPr>
          <p:nvPr>
            <p:ph idx="1"/>
          </p:nvPr>
        </p:nvSpPr>
        <p:spPr/>
        <p:txBody>
          <a:bodyPr>
            <a:normAutofit/>
          </a:bodyPr>
          <a:lstStyle/>
          <a:p>
            <a:pPr marL="514350" indent="-514350">
              <a:spcAft>
                <a:spcPts val="1800"/>
              </a:spcAft>
              <a:buFont typeface="+mj-lt"/>
              <a:buAutoNum type="arabicParenR"/>
            </a:pPr>
            <a:r>
              <a:rPr lang="en-US" sz="3600" dirty="0">
                <a:solidFill>
                  <a:srgbClr val="0070C0"/>
                </a:solidFill>
              </a:rPr>
              <a:t>Third parties are ruling your practice</a:t>
            </a:r>
          </a:p>
          <a:p>
            <a:pPr marL="514350" indent="-514350">
              <a:spcAft>
                <a:spcPts val="1800"/>
              </a:spcAft>
              <a:buFont typeface="+mj-lt"/>
              <a:buAutoNum type="arabicParenR"/>
            </a:pPr>
            <a:r>
              <a:rPr lang="en-US" sz="3600" dirty="0">
                <a:solidFill>
                  <a:srgbClr val="0070C0"/>
                </a:solidFill>
              </a:rPr>
              <a:t>Case presentation is not well thought out</a:t>
            </a:r>
          </a:p>
          <a:p>
            <a:pPr marL="514350" indent="-514350">
              <a:spcAft>
                <a:spcPts val="1800"/>
              </a:spcAft>
              <a:buFont typeface="+mj-lt"/>
              <a:buAutoNum type="arabicParenR"/>
            </a:pPr>
            <a:r>
              <a:rPr lang="en-US" sz="3600" dirty="0">
                <a:solidFill>
                  <a:srgbClr val="0070C0"/>
                </a:solidFill>
              </a:rPr>
              <a:t>Missing or poorly designed practice systems</a:t>
            </a:r>
          </a:p>
          <a:p>
            <a:pPr marL="514350" indent="-514350">
              <a:spcAft>
                <a:spcPts val="1800"/>
              </a:spcAft>
              <a:buFont typeface="+mj-lt"/>
              <a:buAutoNum type="arabicParenR"/>
            </a:pPr>
            <a:r>
              <a:rPr lang="en-US" sz="3600" dirty="0">
                <a:solidFill>
                  <a:srgbClr val="0070C0"/>
                </a:solidFill>
              </a:rPr>
              <a:t>Not enough patients</a:t>
            </a:r>
          </a:p>
          <a:p>
            <a:pPr marL="514350" indent="-514350">
              <a:spcAft>
                <a:spcPts val="1800"/>
              </a:spcAft>
              <a:buFont typeface="+mj-lt"/>
              <a:buAutoNum type="arabicParenR"/>
            </a:pPr>
            <a:r>
              <a:rPr lang="en-US" sz="3600" dirty="0">
                <a:solidFill>
                  <a:srgbClr val="0070C0"/>
                </a:solidFill>
              </a:rPr>
              <a:t>Staff not productive</a:t>
            </a:r>
          </a:p>
        </p:txBody>
      </p:sp>
    </p:spTree>
    <p:extLst>
      <p:ext uri="{BB962C8B-B14F-4D97-AF65-F5344CB8AC3E}">
        <p14:creationId xmlns:p14="http://schemas.microsoft.com/office/powerpoint/2010/main" val="1602124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purpose of being in a third party </a:t>
            </a:r>
            <a:br>
              <a:rPr lang="en-US" dirty="0"/>
            </a:br>
            <a:r>
              <a:rPr lang="en-US" dirty="0"/>
              <a:t>is patient access</a:t>
            </a:r>
            <a:br>
              <a:rPr lang="en-US" dirty="0"/>
            </a:br>
            <a:r>
              <a:rPr lang="en-US" sz="2700" dirty="0"/>
              <a:t>3</a:t>
            </a:r>
            <a:r>
              <a:rPr lang="en-US" sz="2700" baseline="30000" dirty="0"/>
              <a:t>rd</a:t>
            </a:r>
            <a:r>
              <a:rPr lang="en-US" sz="2700" dirty="0"/>
              <a:t> parties are ruling your practice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14" y="2301155"/>
            <a:ext cx="10831171" cy="2835385"/>
          </a:xfrm>
          <a:prstGeom prst="rect">
            <a:avLst/>
          </a:prstGeom>
        </p:spPr>
      </p:pic>
    </p:spTree>
    <p:extLst>
      <p:ext uri="{BB962C8B-B14F-4D97-AF65-F5344CB8AC3E}">
        <p14:creationId xmlns:p14="http://schemas.microsoft.com/office/powerpoint/2010/main" val="50507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Golden Rule</a:t>
            </a:r>
            <a:br>
              <a:rPr lang="en-US" dirty="0"/>
            </a:br>
            <a:r>
              <a:rPr lang="en-US" sz="2700" dirty="0"/>
              <a:t>3</a:t>
            </a:r>
            <a:r>
              <a:rPr lang="en-US" sz="2700" baseline="30000" dirty="0"/>
              <a:t>rd</a:t>
            </a:r>
            <a:r>
              <a:rPr lang="en-US" sz="2700" dirty="0"/>
              <a:t> parties are ruling your practice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466" y="1896426"/>
            <a:ext cx="5187067" cy="4236105"/>
          </a:xfrm>
          <a:prstGeom prst="rect">
            <a:avLst/>
          </a:prstGeom>
        </p:spPr>
      </p:pic>
    </p:spTree>
    <p:extLst>
      <p:ext uri="{BB962C8B-B14F-4D97-AF65-F5344CB8AC3E}">
        <p14:creationId xmlns:p14="http://schemas.microsoft.com/office/powerpoint/2010/main" val="308310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Mantra: Do more for less</a:t>
            </a:r>
            <a:br>
              <a:rPr lang="en-US" dirty="0"/>
            </a:br>
            <a:r>
              <a:rPr lang="en-US" sz="2400" dirty="0"/>
              <a:t>3</a:t>
            </a:r>
            <a:r>
              <a:rPr lang="en-US" sz="2400" baseline="30000" dirty="0"/>
              <a:t>rd</a:t>
            </a:r>
            <a:r>
              <a:rPr lang="en-US" sz="2400" dirty="0"/>
              <a:t> parties are ruling your practice</a:t>
            </a:r>
          </a:p>
        </p:txBody>
      </p:sp>
      <p:pic>
        <p:nvPicPr>
          <p:cNvPr id="4" name="Picture 3"/>
          <p:cNvPicPr>
            <a:picLocks noChangeAspect="1"/>
          </p:cNvPicPr>
          <p:nvPr/>
        </p:nvPicPr>
        <p:blipFill rotWithShape="1">
          <a:blip r:embed="rId2"/>
          <a:srcRect l="8132" t="14382" r="17124" b="13739"/>
          <a:stretch/>
        </p:blipFill>
        <p:spPr>
          <a:xfrm>
            <a:off x="2099144" y="1534959"/>
            <a:ext cx="7688912" cy="4929452"/>
          </a:xfrm>
          <a:prstGeom prst="rect">
            <a:avLst/>
          </a:prstGeom>
        </p:spPr>
      </p:pic>
    </p:spTree>
    <p:extLst>
      <p:ext uri="{BB962C8B-B14F-4D97-AF65-F5344CB8AC3E}">
        <p14:creationId xmlns:p14="http://schemas.microsoft.com/office/powerpoint/2010/main" val="417761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Mantra: Do more for less</a:t>
            </a:r>
            <a:br>
              <a:rPr lang="en-US" dirty="0"/>
            </a:br>
            <a:r>
              <a:rPr lang="en-US" sz="2400" dirty="0"/>
              <a:t>3</a:t>
            </a:r>
            <a:r>
              <a:rPr lang="en-US" sz="2400" baseline="30000" dirty="0"/>
              <a:t>rd</a:t>
            </a:r>
            <a:r>
              <a:rPr lang="en-US" sz="2400" dirty="0"/>
              <a:t> parties are ruling your practice</a:t>
            </a:r>
          </a:p>
        </p:txBody>
      </p:sp>
      <p:pic>
        <p:nvPicPr>
          <p:cNvPr id="3" name="Picture 2"/>
          <p:cNvPicPr>
            <a:picLocks noChangeAspect="1"/>
          </p:cNvPicPr>
          <p:nvPr/>
        </p:nvPicPr>
        <p:blipFill rotWithShape="1">
          <a:blip r:embed="rId2"/>
          <a:srcRect l="17098" t="23071" r="21298" b="43884"/>
          <a:stretch/>
        </p:blipFill>
        <p:spPr>
          <a:xfrm>
            <a:off x="626096" y="1860516"/>
            <a:ext cx="10939808" cy="3912131"/>
          </a:xfrm>
          <a:prstGeom prst="rect">
            <a:avLst/>
          </a:prstGeom>
        </p:spPr>
      </p:pic>
    </p:spTree>
    <p:extLst>
      <p:ext uri="{BB962C8B-B14F-4D97-AF65-F5344CB8AC3E}">
        <p14:creationId xmlns:p14="http://schemas.microsoft.com/office/powerpoint/2010/main" val="2883119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Mantra: Do more for less</a:t>
            </a:r>
            <a:br>
              <a:rPr lang="en-US" dirty="0"/>
            </a:br>
            <a:r>
              <a:rPr lang="en-US" sz="2400" dirty="0"/>
              <a:t>3</a:t>
            </a:r>
            <a:r>
              <a:rPr lang="en-US" sz="2400" baseline="30000" dirty="0"/>
              <a:t>rd</a:t>
            </a:r>
            <a:r>
              <a:rPr lang="en-US" sz="2400" dirty="0"/>
              <a:t> parties are ruling your practice</a:t>
            </a:r>
          </a:p>
        </p:txBody>
      </p:sp>
      <p:pic>
        <p:nvPicPr>
          <p:cNvPr id="3" name="Picture 2"/>
          <p:cNvPicPr>
            <a:picLocks noChangeAspect="1"/>
          </p:cNvPicPr>
          <p:nvPr/>
        </p:nvPicPr>
        <p:blipFill rotWithShape="1">
          <a:blip r:embed="rId2"/>
          <a:srcRect l="17562" t="36854" r="20679" b="30202"/>
          <a:stretch/>
        </p:blipFill>
        <p:spPr>
          <a:xfrm>
            <a:off x="640301" y="1860606"/>
            <a:ext cx="10911397" cy="3880236"/>
          </a:xfrm>
          <a:prstGeom prst="rect">
            <a:avLst/>
          </a:prstGeom>
        </p:spPr>
      </p:pic>
    </p:spTree>
    <p:extLst>
      <p:ext uri="{BB962C8B-B14F-4D97-AF65-F5344CB8AC3E}">
        <p14:creationId xmlns:p14="http://schemas.microsoft.com/office/powerpoint/2010/main" val="1320504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236991">
            <a:off x="204555" y="1406327"/>
            <a:ext cx="5158476" cy="3868857"/>
          </a:xfrm>
          <a:prstGeom prst="rect">
            <a:avLst/>
          </a:prstGeom>
        </p:spPr>
      </p:pic>
      <p:sp>
        <p:nvSpPr>
          <p:cNvPr id="2" name="Title 1"/>
          <p:cNvSpPr>
            <a:spLocks noGrp="1"/>
          </p:cNvSpPr>
          <p:nvPr>
            <p:ph type="title"/>
          </p:nvPr>
        </p:nvSpPr>
        <p:spPr/>
        <p:txBody>
          <a:bodyPr/>
          <a:lstStyle/>
          <a:p>
            <a:r>
              <a:rPr lang="en-US" dirty="0"/>
              <a:t>Mantra: Do more for less</a:t>
            </a:r>
            <a:br>
              <a:rPr lang="en-US" dirty="0"/>
            </a:br>
            <a:r>
              <a:rPr lang="en-US" sz="2400" dirty="0"/>
              <a:t>3</a:t>
            </a:r>
            <a:r>
              <a:rPr lang="en-US" sz="2400" baseline="30000" dirty="0"/>
              <a:t>rd</a:t>
            </a:r>
            <a:r>
              <a:rPr lang="en-US" sz="2400" dirty="0"/>
              <a:t> parties are ruling your practice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873" y="2085655"/>
            <a:ext cx="6363128" cy="4772346"/>
          </a:xfrm>
          <a:prstGeom prst="rect">
            <a:avLst/>
          </a:prstGeom>
        </p:spPr>
      </p:pic>
      <p:sp>
        <p:nvSpPr>
          <p:cNvPr id="5" name="TextBox 4"/>
          <p:cNvSpPr txBox="1"/>
          <p:nvPr/>
        </p:nvSpPr>
        <p:spPr>
          <a:xfrm>
            <a:off x="3479212" y="4034859"/>
            <a:ext cx="1612749" cy="1569660"/>
          </a:xfrm>
          <a:prstGeom prst="rect">
            <a:avLst/>
          </a:prstGeom>
          <a:noFill/>
        </p:spPr>
        <p:txBody>
          <a:bodyPr wrap="none" rtlCol="0">
            <a:spAutoFit/>
          </a:bodyPr>
          <a:lstStyle/>
          <a:p>
            <a:r>
              <a:rPr lang="en-US" sz="9600" dirty="0"/>
              <a:t>for</a:t>
            </a:r>
          </a:p>
        </p:txBody>
      </p:sp>
    </p:spTree>
    <p:extLst>
      <p:ext uri="{BB962C8B-B14F-4D97-AF65-F5344CB8AC3E}">
        <p14:creationId xmlns:p14="http://schemas.microsoft.com/office/powerpoint/2010/main" val="1420937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2057400" y="457200"/>
            <a:ext cx="8229600" cy="1143000"/>
          </a:xfrm>
        </p:spPr>
        <p:txBody>
          <a:bodyPr/>
          <a:lstStyle/>
          <a:p>
            <a:pPr eaLnBrk="1" hangingPunct="1"/>
            <a:r>
              <a:rPr lang="en-US" dirty="0">
                <a:solidFill>
                  <a:srgbClr val="002060"/>
                </a:solidFill>
              </a:rPr>
              <a:t>Mark Wright, OD, FCOVD</a:t>
            </a:r>
          </a:p>
        </p:txBody>
      </p:sp>
      <p:sp>
        <p:nvSpPr>
          <p:cNvPr id="157699" name="Rectangle 3"/>
          <p:cNvSpPr>
            <a:spLocks noGrp="1" noChangeArrowheads="1"/>
          </p:cNvSpPr>
          <p:nvPr>
            <p:ph type="body" sz="half" idx="4294967295"/>
          </p:nvPr>
        </p:nvSpPr>
        <p:spPr>
          <a:xfrm>
            <a:off x="5029200" y="1600200"/>
            <a:ext cx="5638800" cy="4724400"/>
          </a:xfrm>
        </p:spPr>
        <p:txBody>
          <a:bodyPr>
            <a:normAutofit lnSpcReduction="10000"/>
          </a:bodyPr>
          <a:lstStyle/>
          <a:p>
            <a:pPr>
              <a:spcBef>
                <a:spcPts val="0"/>
              </a:spcBef>
              <a:spcAft>
                <a:spcPts val="1800"/>
              </a:spcAft>
            </a:pPr>
            <a:r>
              <a:rPr lang="en-US" sz="2400" b="1" dirty="0"/>
              <a:t>Director:</a:t>
            </a:r>
            <a:r>
              <a:rPr lang="en-US" sz="2400" dirty="0"/>
              <a:t> OSU College of Optometry           Business Management Program</a:t>
            </a:r>
          </a:p>
          <a:p>
            <a:pPr>
              <a:spcBef>
                <a:spcPts val="0"/>
              </a:spcBef>
              <a:spcAft>
                <a:spcPts val="1800"/>
              </a:spcAft>
            </a:pPr>
            <a:r>
              <a:rPr lang="en-US" sz="2400" b="1" dirty="0"/>
              <a:t>Board Member: </a:t>
            </a:r>
            <a:r>
              <a:rPr lang="en-US" sz="2400" dirty="0"/>
              <a:t>APME</a:t>
            </a:r>
          </a:p>
          <a:p>
            <a:pPr>
              <a:spcBef>
                <a:spcPts val="0"/>
              </a:spcBef>
              <a:spcAft>
                <a:spcPts val="1800"/>
              </a:spcAft>
            </a:pPr>
            <a:r>
              <a:rPr lang="en-US" sz="2400" b="1" dirty="0"/>
              <a:t>CEO: </a:t>
            </a:r>
            <a:r>
              <a:rPr lang="en-US" sz="2400" dirty="0"/>
              <a:t>Pathways to Success</a:t>
            </a:r>
          </a:p>
          <a:p>
            <a:pPr>
              <a:spcBef>
                <a:spcPts val="0"/>
              </a:spcBef>
              <a:spcAft>
                <a:spcPts val="1800"/>
              </a:spcAft>
            </a:pPr>
            <a:r>
              <a:rPr lang="en-US" sz="2400" b="1" dirty="0"/>
              <a:t>CEO: </a:t>
            </a:r>
            <a:r>
              <a:rPr lang="en-US" sz="2400" dirty="0"/>
              <a:t>Practice Management Center</a:t>
            </a:r>
          </a:p>
          <a:p>
            <a:pPr>
              <a:spcBef>
                <a:spcPts val="0"/>
              </a:spcBef>
              <a:spcAft>
                <a:spcPts val="1800"/>
              </a:spcAft>
            </a:pPr>
            <a:r>
              <a:rPr lang="en-US" sz="2400" b="1" dirty="0"/>
              <a:t>Editor: </a:t>
            </a:r>
            <a:r>
              <a:rPr lang="en-US" sz="2400" dirty="0"/>
              <a:t>Review of Optometric Business</a:t>
            </a:r>
          </a:p>
          <a:p>
            <a:pPr>
              <a:spcBef>
                <a:spcPts val="0"/>
              </a:spcBef>
              <a:spcAft>
                <a:spcPts val="1800"/>
              </a:spcAft>
            </a:pPr>
            <a:r>
              <a:rPr lang="en-US" sz="2400" b="1" dirty="0"/>
              <a:t>Author: </a:t>
            </a:r>
            <a:r>
              <a:rPr lang="en-US" sz="2400" dirty="0"/>
              <a:t>Coding, Reimbursement and Contracting for Optometry</a:t>
            </a:r>
          </a:p>
          <a:p>
            <a:pPr>
              <a:spcBef>
                <a:spcPts val="0"/>
              </a:spcBef>
              <a:spcAft>
                <a:spcPts val="1800"/>
              </a:spcAft>
            </a:pPr>
            <a:r>
              <a:rPr lang="en-US" sz="2400" b="1" dirty="0"/>
              <a:t>1980 – 2007 founder                 Professional </a:t>
            </a:r>
            <a:r>
              <a:rPr lang="en-US" sz="2400" b="1" dirty="0" err="1"/>
              <a:t>VisionCare</a:t>
            </a:r>
            <a:r>
              <a:rPr lang="en-US" sz="2400" b="1" dirty="0"/>
              <a:t>, Westerville, OH</a:t>
            </a:r>
          </a:p>
        </p:txBody>
      </p:sp>
      <p:pic>
        <p:nvPicPr>
          <p:cNvPr id="157700" name="Picture 4" descr="MarkWright908feath.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219200" y="1627239"/>
            <a:ext cx="3901440" cy="4876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90" y="544530"/>
            <a:ext cx="9968118" cy="5753528"/>
          </a:xfrm>
          <a:prstGeom prst="rect">
            <a:avLst/>
          </a:prstGeom>
        </p:spPr>
      </p:pic>
    </p:spTree>
    <p:extLst>
      <p:ext uri="{BB962C8B-B14F-4D97-AF65-F5344CB8AC3E}">
        <p14:creationId xmlns:p14="http://schemas.microsoft.com/office/powerpoint/2010/main" val="3891305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you present fees the way 3</a:t>
            </a:r>
            <a:r>
              <a:rPr lang="en-US" baseline="30000" dirty="0"/>
              <a:t>rd</a:t>
            </a:r>
            <a:r>
              <a:rPr lang="en-US" dirty="0"/>
              <a:t> parties have taught you?</a:t>
            </a:r>
            <a:br>
              <a:rPr lang="en-US" dirty="0"/>
            </a:br>
            <a:r>
              <a:rPr lang="en-US" sz="2400" dirty="0"/>
              <a:t>3</a:t>
            </a:r>
            <a:r>
              <a:rPr lang="en-US" sz="2400" baseline="30000" dirty="0"/>
              <a:t>rd</a:t>
            </a:r>
            <a:r>
              <a:rPr lang="en-US" sz="2400" dirty="0"/>
              <a:t> parties are ruling your practice</a:t>
            </a:r>
          </a:p>
        </p:txBody>
      </p:sp>
      <p:sp>
        <p:nvSpPr>
          <p:cNvPr id="6" name="Text Placeholder 5"/>
          <p:cNvSpPr>
            <a:spLocks noGrp="1"/>
          </p:cNvSpPr>
          <p:nvPr>
            <p:ph type="body" idx="1"/>
          </p:nvPr>
        </p:nvSpPr>
        <p:spPr/>
        <p:txBody>
          <a:bodyPr/>
          <a:lstStyle/>
          <a:p>
            <a:r>
              <a:rPr lang="en-US" dirty="0"/>
              <a:t>INSURANCE BILLING LANGUAGE</a:t>
            </a:r>
          </a:p>
        </p:txBody>
      </p:sp>
      <p:pic>
        <p:nvPicPr>
          <p:cNvPr id="10" name="Content Placeholder 9" descr="Worried Woman by realistschuckle - A pop-art, Lichtenstein-styled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15334" y="2672840"/>
            <a:ext cx="3124862" cy="3921845"/>
          </a:xfrm>
        </p:spPr>
      </p:pic>
      <p:sp>
        <p:nvSpPr>
          <p:cNvPr id="8" name="Text Placeholder 7"/>
          <p:cNvSpPr>
            <a:spLocks noGrp="1"/>
          </p:cNvSpPr>
          <p:nvPr>
            <p:ph type="body" sz="quarter" idx="3"/>
          </p:nvPr>
        </p:nvSpPr>
        <p:spPr/>
        <p:txBody>
          <a:bodyPr/>
          <a:lstStyle/>
          <a:p>
            <a:r>
              <a:rPr lang="en-US" dirty="0"/>
              <a:t>CONSUMER LANGUAGE</a:t>
            </a:r>
          </a:p>
        </p:txBody>
      </p:sp>
      <p:pic>
        <p:nvPicPr>
          <p:cNvPr id="12" name="Content Placeholder 11" descr="Woman by knollbaco"/>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462547" y="3132145"/>
            <a:ext cx="3665682" cy="3665682"/>
          </a:xfrm>
        </p:spPr>
      </p:pic>
      <p:sp>
        <p:nvSpPr>
          <p:cNvPr id="11" name="TextBox 10"/>
          <p:cNvSpPr txBox="1"/>
          <p:nvPr/>
        </p:nvSpPr>
        <p:spPr>
          <a:xfrm>
            <a:off x="2130949" y="3006726"/>
            <a:ext cx="2107095" cy="923330"/>
          </a:xfrm>
          <a:prstGeom prst="rect">
            <a:avLst/>
          </a:prstGeom>
          <a:noFill/>
        </p:spPr>
        <p:txBody>
          <a:bodyPr wrap="square" rtlCol="0">
            <a:spAutoFit/>
          </a:bodyPr>
          <a:lstStyle/>
          <a:p>
            <a:pPr algn="ctr"/>
            <a:r>
              <a:rPr lang="en-US" dirty="0"/>
              <a:t>Your base fee is $85, Transitions is $75, Glare free is $70 …</a:t>
            </a:r>
          </a:p>
        </p:txBody>
      </p:sp>
      <p:sp>
        <p:nvSpPr>
          <p:cNvPr id="13" name="Speech Bubble: Rectangle with Corners Rounded 12"/>
          <p:cNvSpPr/>
          <p:nvPr/>
        </p:nvSpPr>
        <p:spPr>
          <a:xfrm>
            <a:off x="8873657" y="2672840"/>
            <a:ext cx="2918128" cy="1960922"/>
          </a:xfrm>
          <a:prstGeom prst="wedgeRoundRectCallout">
            <a:avLst>
              <a:gd name="adj1" fmla="val -87276"/>
              <a:gd name="adj2" fmla="val 6895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70C0"/>
                </a:solidFill>
              </a:rPr>
              <a:t>The normal fees would be $512, but because you have insurance, your out-of-pocket expense is only $127.</a:t>
            </a:r>
          </a:p>
        </p:txBody>
      </p:sp>
      <p:sp>
        <p:nvSpPr>
          <p:cNvPr id="14" name="Isosceles Triangle 13"/>
          <p:cNvSpPr/>
          <p:nvPr/>
        </p:nvSpPr>
        <p:spPr>
          <a:xfrm rot="12347654">
            <a:off x="3422353" y="4055614"/>
            <a:ext cx="669279" cy="1156295"/>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953686">
            <a:off x="3420901" y="3935590"/>
            <a:ext cx="572874"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56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Doctors need to </a:t>
            </a:r>
            <a:r>
              <a:rPr lang="en-US" b="1" u="sng" dirty="0"/>
              <a:t>prescribe</a:t>
            </a:r>
            <a:r>
              <a:rPr lang="en-US" dirty="0"/>
              <a:t> in the exam room</a:t>
            </a:r>
            <a:br>
              <a:rPr lang="en-US" dirty="0"/>
            </a:br>
            <a:r>
              <a:rPr lang="en-US" sz="2400" dirty="0"/>
              <a:t>Your case presentation is not planned well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90688"/>
            <a:ext cx="7059169" cy="5167312"/>
          </a:xfrm>
          <a:prstGeom prst="rect">
            <a:avLst/>
          </a:prstGeom>
        </p:spPr>
      </p:pic>
      <p:sp>
        <p:nvSpPr>
          <p:cNvPr id="5" name="TextBox 4"/>
          <p:cNvSpPr txBox="1"/>
          <p:nvPr/>
        </p:nvSpPr>
        <p:spPr>
          <a:xfrm>
            <a:off x="7342909" y="3205018"/>
            <a:ext cx="4432175" cy="1446550"/>
          </a:xfrm>
          <a:prstGeom prst="rect">
            <a:avLst/>
          </a:prstGeom>
          <a:noFill/>
        </p:spPr>
        <p:txBody>
          <a:bodyPr wrap="none" rtlCol="0">
            <a:spAutoFit/>
          </a:bodyPr>
          <a:lstStyle/>
          <a:p>
            <a:r>
              <a:rPr lang="en-US" sz="8800" dirty="0"/>
              <a:t>Prescribe</a:t>
            </a:r>
          </a:p>
        </p:txBody>
      </p:sp>
    </p:spTree>
    <p:extLst>
      <p:ext uri="{BB962C8B-B14F-4D97-AF65-F5344CB8AC3E}">
        <p14:creationId xmlns:p14="http://schemas.microsoft.com/office/powerpoint/2010/main" val="3980884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case presentations</a:t>
            </a:r>
            <a:br>
              <a:rPr lang="en-US" dirty="0"/>
            </a:br>
            <a:r>
              <a:rPr lang="en-US" sz="2400" dirty="0"/>
              <a:t>Your case presentation is not planned well</a:t>
            </a:r>
          </a:p>
        </p:txBody>
      </p:sp>
      <p:graphicFrame>
        <p:nvGraphicFramePr>
          <p:cNvPr id="4" name="Diagram 3"/>
          <p:cNvGraphicFramePr/>
          <p:nvPr>
            <p:extLst>
              <p:ext uri="{D42A27DB-BD31-4B8C-83A1-F6EECF244321}">
                <p14:modId xmlns:p14="http://schemas.microsoft.com/office/powerpoint/2010/main" val="3186495861"/>
              </p:ext>
            </p:extLst>
          </p:nvPr>
        </p:nvGraphicFramePr>
        <p:xfrm>
          <a:off x="1468742" y="1440705"/>
          <a:ext cx="9433781" cy="5999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275989" y="2022764"/>
            <a:ext cx="9837758" cy="523220"/>
          </a:xfrm>
          <a:prstGeom prst="rect">
            <a:avLst/>
          </a:prstGeom>
          <a:noFill/>
        </p:spPr>
        <p:txBody>
          <a:bodyPr wrap="none" rtlCol="0">
            <a:spAutoFit/>
          </a:bodyPr>
          <a:lstStyle/>
          <a:p>
            <a:r>
              <a:rPr lang="en-US" sz="2800" b="1" dirty="0">
                <a:solidFill>
                  <a:srgbClr val="0070C0"/>
                </a:solidFill>
              </a:rPr>
              <a:t>Write out what you are prescribing for the patient in front of you</a:t>
            </a:r>
          </a:p>
        </p:txBody>
      </p:sp>
    </p:spTree>
    <p:extLst>
      <p:ext uri="{BB962C8B-B14F-4D97-AF65-F5344CB8AC3E}">
        <p14:creationId xmlns:p14="http://schemas.microsoft.com/office/powerpoint/2010/main" val="307895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talk patients out of care</a:t>
            </a:r>
            <a:br>
              <a:rPr lang="en-US" dirty="0"/>
            </a:br>
            <a:r>
              <a:rPr lang="en-US" sz="2400" dirty="0"/>
              <a:t>Your case presentation is not planned well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917" y="3452730"/>
            <a:ext cx="6300083" cy="3405270"/>
          </a:xfrm>
          <a:prstGeom prst="rect">
            <a:avLst/>
          </a:prstGeom>
        </p:spPr>
      </p:pic>
      <p:sp>
        <p:nvSpPr>
          <p:cNvPr id="5" name="Content Placeholder 4"/>
          <p:cNvSpPr>
            <a:spLocks noGrp="1"/>
          </p:cNvSpPr>
          <p:nvPr>
            <p:ph idx="1"/>
          </p:nvPr>
        </p:nvSpPr>
        <p:spPr>
          <a:xfrm>
            <a:off x="6249726" y="1690688"/>
            <a:ext cx="5534108" cy="2003729"/>
          </a:xfrm>
        </p:spPr>
        <p:txBody>
          <a:bodyPr/>
          <a:lstStyle/>
          <a:p>
            <a:r>
              <a:rPr lang="en-US" dirty="0"/>
              <a:t>Planned &amp; practiced scripts for …</a:t>
            </a:r>
          </a:p>
          <a:p>
            <a:pPr lvl="1"/>
            <a:r>
              <a:rPr lang="en-US" dirty="0"/>
              <a:t>I can’t afford that.</a:t>
            </a:r>
          </a:p>
          <a:p>
            <a:pPr lvl="1"/>
            <a:r>
              <a:rPr lang="en-US" dirty="0"/>
              <a:t>Can’t you just do 1 Rx?</a:t>
            </a:r>
          </a:p>
          <a:p>
            <a:pPr lvl="1"/>
            <a:r>
              <a:rPr lang="en-US" dirty="0"/>
              <a:t>Don’t you have a less expensive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352"/>
          <a:stretch/>
        </p:blipFill>
        <p:spPr>
          <a:xfrm>
            <a:off x="0" y="1656009"/>
            <a:ext cx="5891917" cy="5201991"/>
          </a:xfrm>
          <a:prstGeom prst="rect">
            <a:avLst/>
          </a:prstGeom>
        </p:spPr>
      </p:pic>
    </p:spTree>
    <p:extLst>
      <p:ext uri="{BB962C8B-B14F-4D97-AF65-F5344CB8AC3E}">
        <p14:creationId xmlns:p14="http://schemas.microsoft.com/office/powerpoint/2010/main" val="1659854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989"/>
            <a:ext cx="10515600" cy="1325563"/>
          </a:xfrm>
        </p:spPr>
        <p:txBody>
          <a:bodyPr>
            <a:normAutofit/>
          </a:bodyPr>
          <a:lstStyle/>
          <a:p>
            <a:r>
              <a:rPr lang="en-US" dirty="0">
                <a:solidFill>
                  <a:srgbClr val="002060"/>
                </a:solidFill>
              </a:rPr>
              <a:t>Practice organizational structure</a:t>
            </a:r>
            <a:br>
              <a:rPr lang="en-US" dirty="0">
                <a:solidFill>
                  <a:srgbClr val="002060"/>
                </a:solidFill>
              </a:rPr>
            </a:br>
            <a:r>
              <a:rPr lang="en-US" sz="2700" dirty="0"/>
              <a:t>Missing or poorly designed practice systems</a:t>
            </a:r>
            <a:endParaRPr lang="en-US" dirty="0">
              <a:solidFill>
                <a:srgbClr val="002060"/>
              </a:solidFill>
            </a:endParaRPr>
          </a:p>
        </p:txBody>
      </p:sp>
      <p:sp>
        <p:nvSpPr>
          <p:cNvPr id="3" name="Content Placeholder 2"/>
          <p:cNvSpPr>
            <a:spLocks noGrp="1"/>
          </p:cNvSpPr>
          <p:nvPr>
            <p:ph sz="half" idx="1"/>
          </p:nvPr>
        </p:nvSpPr>
        <p:spPr>
          <a:xfrm>
            <a:off x="974436" y="1524555"/>
            <a:ext cx="4038600" cy="4855464"/>
          </a:xfrm>
        </p:spPr>
        <p:txBody>
          <a:bodyPr>
            <a:normAutofit fontScale="70000" lnSpcReduction="20000"/>
          </a:bodyPr>
          <a:lstStyle/>
          <a:p>
            <a:pPr lvl="0"/>
            <a:r>
              <a:rPr lang="en-US" b="1" dirty="0"/>
              <a:t>Human relations</a:t>
            </a:r>
          </a:p>
          <a:p>
            <a:pPr lvl="1"/>
            <a:r>
              <a:rPr lang="en-US" dirty="0"/>
              <a:t>Hiring and Training</a:t>
            </a:r>
          </a:p>
          <a:p>
            <a:pPr lvl="1"/>
            <a:r>
              <a:rPr lang="en-US" dirty="0"/>
              <a:t>HR Reporting and Management</a:t>
            </a:r>
          </a:p>
          <a:p>
            <a:pPr lvl="1">
              <a:spcAft>
                <a:spcPts val="1200"/>
              </a:spcAft>
            </a:pPr>
            <a:r>
              <a:rPr lang="en-US" dirty="0"/>
              <a:t>Firing</a:t>
            </a:r>
          </a:p>
          <a:p>
            <a:pPr lvl="0"/>
            <a:r>
              <a:rPr lang="en-US" b="1" dirty="0"/>
              <a:t>Procurement</a:t>
            </a:r>
          </a:p>
          <a:p>
            <a:pPr lvl="1"/>
            <a:r>
              <a:rPr lang="en-US" dirty="0"/>
              <a:t>Equipment</a:t>
            </a:r>
          </a:p>
          <a:p>
            <a:pPr lvl="1"/>
            <a:r>
              <a:rPr lang="en-US" dirty="0"/>
              <a:t>Clinic Supplies</a:t>
            </a:r>
          </a:p>
          <a:p>
            <a:pPr lvl="1">
              <a:spcAft>
                <a:spcPts val="1200"/>
              </a:spcAft>
            </a:pPr>
            <a:r>
              <a:rPr lang="en-US" dirty="0"/>
              <a:t>Inventory</a:t>
            </a:r>
          </a:p>
          <a:p>
            <a:pPr lvl="0"/>
            <a:r>
              <a:rPr lang="en-US" b="1" dirty="0"/>
              <a:t>Information Technology</a:t>
            </a:r>
          </a:p>
          <a:p>
            <a:pPr lvl="1"/>
            <a:r>
              <a:rPr lang="en-US" dirty="0"/>
              <a:t>Computer System</a:t>
            </a:r>
          </a:p>
          <a:p>
            <a:pPr lvl="1"/>
            <a:r>
              <a:rPr lang="en-US" dirty="0"/>
              <a:t>Telephone System</a:t>
            </a:r>
          </a:p>
          <a:p>
            <a:pPr lvl="1">
              <a:spcAft>
                <a:spcPts val="1200"/>
              </a:spcAft>
            </a:pPr>
            <a:r>
              <a:rPr lang="en-US" dirty="0"/>
              <a:t>E-Mail and Website Management</a:t>
            </a:r>
          </a:p>
          <a:p>
            <a:pPr lvl="0"/>
            <a:r>
              <a:rPr lang="en-US" b="1" dirty="0"/>
              <a:t>Operations</a:t>
            </a:r>
          </a:p>
          <a:p>
            <a:pPr lvl="1"/>
            <a:r>
              <a:rPr lang="en-US" dirty="0"/>
              <a:t>Scheduling </a:t>
            </a:r>
          </a:p>
          <a:p>
            <a:pPr lvl="1"/>
            <a:r>
              <a:rPr lang="en-US" dirty="0"/>
              <a:t>Examination</a:t>
            </a:r>
          </a:p>
          <a:p>
            <a:pPr lvl="1"/>
            <a:r>
              <a:rPr lang="en-US" dirty="0"/>
              <a:t>Treatment and Dispensing</a:t>
            </a:r>
          </a:p>
        </p:txBody>
      </p:sp>
      <p:sp>
        <p:nvSpPr>
          <p:cNvPr id="4" name="Content Placeholder 3"/>
          <p:cNvSpPr>
            <a:spLocks noGrp="1"/>
          </p:cNvSpPr>
          <p:nvPr>
            <p:ph sz="half" idx="2"/>
          </p:nvPr>
        </p:nvSpPr>
        <p:spPr>
          <a:xfrm>
            <a:off x="6172195" y="1524555"/>
            <a:ext cx="4038600" cy="5084064"/>
          </a:xfrm>
        </p:spPr>
        <p:txBody>
          <a:bodyPr>
            <a:normAutofit fontScale="70000" lnSpcReduction="20000"/>
          </a:bodyPr>
          <a:lstStyle/>
          <a:p>
            <a:pPr lvl="0"/>
            <a:r>
              <a:rPr lang="en-US" b="1" dirty="0"/>
              <a:t>Finance</a:t>
            </a:r>
          </a:p>
          <a:p>
            <a:pPr lvl="1"/>
            <a:r>
              <a:rPr lang="en-US" dirty="0"/>
              <a:t>Revenue</a:t>
            </a:r>
          </a:p>
          <a:p>
            <a:pPr lvl="1"/>
            <a:r>
              <a:rPr lang="en-US" dirty="0"/>
              <a:t>Expenses</a:t>
            </a:r>
          </a:p>
          <a:p>
            <a:pPr lvl="1">
              <a:spcAft>
                <a:spcPts val="1200"/>
              </a:spcAft>
            </a:pPr>
            <a:r>
              <a:rPr lang="en-US" dirty="0"/>
              <a:t>Tax Reporting</a:t>
            </a:r>
          </a:p>
          <a:p>
            <a:pPr lvl="0"/>
            <a:r>
              <a:rPr lang="en-US" b="1" dirty="0"/>
              <a:t>Quality Control</a:t>
            </a:r>
          </a:p>
          <a:p>
            <a:pPr lvl="1"/>
            <a:r>
              <a:rPr lang="en-US" dirty="0"/>
              <a:t>Staff Proficiency Testing, Education and Discipline</a:t>
            </a:r>
          </a:p>
          <a:p>
            <a:pPr lvl="1"/>
            <a:r>
              <a:rPr lang="en-US" dirty="0"/>
              <a:t>Patient Quality Control</a:t>
            </a:r>
          </a:p>
          <a:p>
            <a:pPr lvl="1">
              <a:spcAft>
                <a:spcPts val="1200"/>
              </a:spcAft>
            </a:pPr>
            <a:r>
              <a:rPr lang="en-US" dirty="0"/>
              <a:t>Laboratory Quality Control</a:t>
            </a:r>
          </a:p>
          <a:p>
            <a:pPr lvl="0"/>
            <a:r>
              <a:rPr lang="en-US" b="1" dirty="0"/>
              <a:t>Public Relations</a:t>
            </a:r>
          </a:p>
          <a:p>
            <a:pPr lvl="1"/>
            <a:r>
              <a:rPr lang="en-US" dirty="0"/>
              <a:t>Internal Marketing</a:t>
            </a:r>
          </a:p>
          <a:p>
            <a:pPr lvl="1"/>
            <a:r>
              <a:rPr lang="en-US" dirty="0"/>
              <a:t>External Marketing</a:t>
            </a:r>
          </a:p>
          <a:p>
            <a:pPr lvl="1">
              <a:spcAft>
                <a:spcPts val="1200"/>
              </a:spcAft>
            </a:pPr>
            <a:r>
              <a:rPr lang="en-US" dirty="0"/>
              <a:t>Success Stories</a:t>
            </a:r>
          </a:p>
          <a:p>
            <a:pPr lvl="0"/>
            <a:r>
              <a:rPr lang="en-US" b="1" dirty="0"/>
              <a:t>Administration &amp; Management</a:t>
            </a:r>
          </a:p>
          <a:p>
            <a:pPr lvl="1"/>
            <a:r>
              <a:rPr lang="en-US" dirty="0"/>
              <a:t>Risk Management </a:t>
            </a:r>
          </a:p>
          <a:p>
            <a:pPr lvl="1"/>
            <a:r>
              <a:rPr lang="en-US" dirty="0"/>
              <a:t>Future Planning</a:t>
            </a:r>
          </a:p>
          <a:p>
            <a:pPr lvl="1"/>
            <a:r>
              <a:rPr lang="en-US" dirty="0"/>
              <a:t>Practice Management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829" b="14074"/>
          <a:stretch/>
        </p:blipFill>
        <p:spPr>
          <a:xfrm>
            <a:off x="8487848" y="277473"/>
            <a:ext cx="1284593" cy="1440974"/>
          </a:xfrm>
          <a:prstGeom prst="rect">
            <a:avLst/>
          </a:prstGeom>
        </p:spPr>
      </p:pic>
    </p:spTree>
    <p:extLst>
      <p:ext uri="{BB962C8B-B14F-4D97-AF65-F5344CB8AC3E}">
        <p14:creationId xmlns:p14="http://schemas.microsoft.com/office/powerpoint/2010/main" val="32229143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
                                            <p:txEl>
                                              <p:pRg st="12" end="12"/>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
                                            <p:txEl>
                                              <p:pRg st="13" end="13"/>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xEl>
                                              <p:pRg st="14" end="14"/>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818" b="12593"/>
          <a:stretch/>
        </p:blipFill>
        <p:spPr>
          <a:xfrm>
            <a:off x="3434081" y="216624"/>
            <a:ext cx="5445760" cy="6349925"/>
          </a:xfrm>
          <a:prstGeom prst="rect">
            <a:avLst/>
          </a:prstGeom>
        </p:spPr>
      </p:pic>
    </p:spTree>
    <p:extLst>
      <p:ext uri="{BB962C8B-B14F-4D97-AF65-F5344CB8AC3E}">
        <p14:creationId xmlns:p14="http://schemas.microsoft.com/office/powerpoint/2010/main" val="2684254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5154" name="AutoShape 2"/>
          <p:cNvSpPr>
            <a:spLocks noGrp="1" noChangeArrowheads="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How many patients can we see in a year?</a:t>
            </a:r>
            <a:br>
              <a:rPr lang="en-US" sz="2800" dirty="0">
                <a:solidFill>
                  <a:schemeClr val="bg1"/>
                </a:solidFill>
              </a:rPr>
            </a:br>
            <a:endParaRPr lang="en-US" sz="2800" dirty="0">
              <a:solidFill>
                <a:schemeClr val="bg1"/>
              </a:solidFill>
            </a:endParaRPr>
          </a:p>
        </p:txBody>
      </p:sp>
      <p:sp>
        <p:nvSpPr>
          <p:cNvPr id="305155" name="Rectangle 3"/>
          <p:cNvSpPr>
            <a:spLocks noGrp="1" noChangeArrowheads="1"/>
          </p:cNvSpPr>
          <p:nvPr>
            <p:ph idx="1"/>
          </p:nvPr>
        </p:nvSpPr>
        <p:spPr>
          <a:xfrm>
            <a:off x="643468" y="2638044"/>
            <a:ext cx="3363974" cy="3415622"/>
          </a:xfrm>
        </p:spPr>
        <p:txBody>
          <a:bodyPr>
            <a:normAutofit/>
          </a:bodyPr>
          <a:lstStyle/>
          <a:p>
            <a:r>
              <a:rPr lang="en-US" sz="2000" dirty="0">
                <a:solidFill>
                  <a:schemeClr val="bg1"/>
                </a:solidFill>
              </a:rPr>
              <a:t>48 </a:t>
            </a:r>
            <a:r>
              <a:rPr lang="en-US" sz="2000" dirty="0" err="1">
                <a:solidFill>
                  <a:schemeClr val="bg1"/>
                </a:solidFill>
              </a:rPr>
              <a:t>wks</a:t>
            </a:r>
            <a:r>
              <a:rPr lang="en-US" sz="2000" dirty="0">
                <a:solidFill>
                  <a:schemeClr val="bg1"/>
                </a:solidFill>
              </a:rPr>
              <a:t> / </a:t>
            </a:r>
            <a:r>
              <a:rPr lang="en-US" sz="2000" dirty="0" err="1">
                <a:solidFill>
                  <a:schemeClr val="bg1"/>
                </a:solidFill>
              </a:rPr>
              <a:t>yr</a:t>
            </a:r>
            <a:r>
              <a:rPr lang="en-US" sz="2000" dirty="0">
                <a:solidFill>
                  <a:schemeClr val="bg1"/>
                </a:solidFill>
              </a:rPr>
              <a:t>; 5 days / </a:t>
            </a:r>
            <a:r>
              <a:rPr lang="en-US" sz="2000" dirty="0" err="1">
                <a:solidFill>
                  <a:schemeClr val="bg1"/>
                </a:solidFill>
              </a:rPr>
              <a:t>wk</a:t>
            </a:r>
            <a:r>
              <a:rPr lang="en-US" sz="2000" dirty="0">
                <a:solidFill>
                  <a:schemeClr val="bg1"/>
                </a:solidFill>
              </a:rPr>
              <a:t>; 8 </a:t>
            </a:r>
            <a:r>
              <a:rPr lang="en-US" sz="2000" dirty="0" err="1">
                <a:solidFill>
                  <a:schemeClr val="bg1"/>
                </a:solidFill>
              </a:rPr>
              <a:t>hrs</a:t>
            </a:r>
            <a:r>
              <a:rPr lang="en-US" sz="2000" dirty="0">
                <a:solidFill>
                  <a:schemeClr val="bg1"/>
                </a:solidFill>
              </a:rPr>
              <a:t> / day; 1 pat / </a:t>
            </a:r>
            <a:r>
              <a:rPr lang="en-US" sz="2000" dirty="0" err="1">
                <a:solidFill>
                  <a:schemeClr val="bg1"/>
                </a:solidFill>
              </a:rPr>
              <a:t>hr</a:t>
            </a:r>
            <a:r>
              <a:rPr lang="en-US" sz="2000" dirty="0">
                <a:solidFill>
                  <a:schemeClr val="bg1"/>
                </a:solidFill>
              </a:rPr>
              <a:t> </a:t>
            </a:r>
          </a:p>
          <a:p>
            <a:r>
              <a:rPr lang="en-US" sz="2000" dirty="0">
                <a:solidFill>
                  <a:schemeClr val="bg1"/>
                </a:solidFill>
              </a:rPr>
              <a:t>48 x 5 x 8 x 1 = 1920 patients</a:t>
            </a:r>
          </a:p>
          <a:p>
            <a:endParaRPr lang="en-US" sz="2000" dirty="0">
              <a:solidFill>
                <a:schemeClr val="bg1"/>
              </a:solidFill>
            </a:endParaRPr>
          </a:p>
          <a:p>
            <a:r>
              <a:rPr lang="en-US" sz="2400" dirty="0">
                <a:solidFill>
                  <a:srgbClr val="FFFF00"/>
                </a:solidFill>
              </a:rPr>
              <a:t>What is the difference between a $700K and $1.4M OD?</a:t>
            </a:r>
          </a:p>
        </p:txBody>
      </p:sp>
      <p:pic>
        <p:nvPicPr>
          <p:cNvPr id="3" name="Picture 2" descr="A close up of a logo&#10;&#10;Description generated with very high confidence">
            <a:extLst>
              <a:ext uri="{FF2B5EF4-FFF2-40B4-BE49-F238E27FC236}">
                <a16:creationId xmlns:a16="http://schemas.microsoft.com/office/drawing/2014/main" id="{4C13387C-A25F-4F13-AA3F-1E303376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319" y="710554"/>
            <a:ext cx="7388417" cy="5171892"/>
          </a:xfrm>
          <a:prstGeom prst="rect">
            <a:avLst/>
          </a:prstGeom>
        </p:spPr>
      </p:pic>
    </p:spTree>
    <p:extLst>
      <p:ext uri="{BB962C8B-B14F-4D97-AF65-F5344CB8AC3E}">
        <p14:creationId xmlns:p14="http://schemas.microsoft.com/office/powerpoint/2010/main" val="12358246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AutoShape 2"/>
          <p:cNvSpPr>
            <a:spLocks noGrp="1" noChangeArrowheads="1"/>
          </p:cNvSpPr>
          <p:nvPr>
            <p:ph type="title"/>
          </p:nvPr>
        </p:nvSpPr>
        <p:spPr/>
        <p:txBody>
          <a:bodyPr/>
          <a:lstStyle/>
          <a:p>
            <a:r>
              <a:rPr lang="en-US" b="1" dirty="0">
                <a:solidFill>
                  <a:srgbClr val="0070C0"/>
                </a:solidFill>
              </a:rPr>
              <a:t>What is our current efficiency ?</a:t>
            </a:r>
          </a:p>
        </p:txBody>
      </p:sp>
      <p:sp>
        <p:nvSpPr>
          <p:cNvPr id="306179" name="Rectangle 3"/>
          <p:cNvSpPr>
            <a:spLocks noGrp="1" noChangeArrowheads="1"/>
          </p:cNvSpPr>
          <p:nvPr>
            <p:ph type="body" idx="1"/>
          </p:nvPr>
        </p:nvSpPr>
        <p:spPr/>
        <p:txBody>
          <a:bodyPr/>
          <a:lstStyle/>
          <a:p>
            <a:r>
              <a:rPr lang="en-US" sz="4000" dirty="0"/>
              <a:t>1920 x 2 = 3840</a:t>
            </a:r>
          </a:p>
          <a:p>
            <a:r>
              <a:rPr lang="en-US" sz="4000" dirty="0"/>
              <a:t>2200 / 3840 = 57 % fill rate</a:t>
            </a:r>
          </a:p>
          <a:p>
            <a:endParaRPr lang="en-US" sz="1400" dirty="0"/>
          </a:p>
          <a:p>
            <a:r>
              <a:rPr lang="en-US" sz="4000" dirty="0"/>
              <a:t>43% empty rate</a:t>
            </a:r>
          </a:p>
        </p:txBody>
      </p:sp>
      <p:graphicFrame>
        <p:nvGraphicFramePr>
          <p:cNvPr id="306180" name="Object 4">
            <a:hlinkClick r:id="" action="ppaction://ole?verb=0"/>
          </p:cNvPr>
          <p:cNvGraphicFramePr>
            <a:graphicFrameLocks/>
          </p:cNvGraphicFramePr>
          <p:nvPr>
            <p:extLst>
              <p:ext uri="{D42A27DB-BD31-4B8C-83A1-F6EECF244321}">
                <p14:modId xmlns:p14="http://schemas.microsoft.com/office/powerpoint/2010/main" val="1881451051"/>
              </p:ext>
            </p:extLst>
          </p:nvPr>
        </p:nvGraphicFramePr>
        <p:xfrm>
          <a:off x="3878920" y="2690782"/>
          <a:ext cx="7973335" cy="4120624"/>
        </p:xfrm>
        <a:graphic>
          <a:graphicData uri="http://schemas.openxmlformats.org/presentationml/2006/ole">
            <mc:AlternateContent xmlns:mc="http://schemas.openxmlformats.org/markup-compatibility/2006">
              <mc:Choice xmlns:v="urn:schemas-microsoft-com:vml" Requires="v">
                <p:oleObj spid="_x0000_s1041" name="GALLERY" r:id="rId4" imgW="7005218" imgH="3705149" progId="">
                  <p:embed/>
                </p:oleObj>
              </mc:Choice>
              <mc:Fallback>
                <p:oleObj name="GALLERY" r:id="rId4" imgW="7005218" imgH="3705149" progId="">
                  <p:embed/>
                  <p:pic>
                    <p:nvPicPr>
                      <p:cNvPr id="306180" name="Object 4">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920" y="2690782"/>
                        <a:ext cx="7973335" cy="412062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1876715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get new patients</a:t>
            </a:r>
            <a:br>
              <a:rPr lang="en-US" dirty="0"/>
            </a:br>
            <a:r>
              <a:rPr lang="en-US" sz="2400" dirty="0"/>
              <a:t>Not enough patients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03" y="1568522"/>
            <a:ext cx="3751867" cy="266382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8097"/>
          <a:stretch/>
        </p:blipFill>
        <p:spPr>
          <a:xfrm>
            <a:off x="4040825" y="3054308"/>
            <a:ext cx="3477575" cy="25080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4256" y="3699046"/>
            <a:ext cx="3336636" cy="2686642"/>
          </a:xfrm>
          <a:prstGeom prst="rect">
            <a:avLst/>
          </a:prstGeom>
        </p:spPr>
      </p:pic>
      <p:sp>
        <p:nvSpPr>
          <p:cNvPr id="7" name="TextBox 6"/>
          <p:cNvSpPr txBox="1"/>
          <p:nvPr/>
        </p:nvSpPr>
        <p:spPr>
          <a:xfrm>
            <a:off x="6096000" y="1791854"/>
            <a:ext cx="5400133" cy="646331"/>
          </a:xfrm>
          <a:prstGeom prst="rect">
            <a:avLst/>
          </a:prstGeom>
          <a:noFill/>
        </p:spPr>
        <p:txBody>
          <a:bodyPr wrap="none" rtlCol="0">
            <a:spAutoFit/>
          </a:bodyPr>
          <a:lstStyle/>
          <a:p>
            <a:r>
              <a:rPr lang="en-US" sz="3600" dirty="0">
                <a:solidFill>
                  <a:srgbClr val="0070C0"/>
                </a:solidFill>
              </a:rPr>
              <a:t>All 3 parts MUST be present</a:t>
            </a:r>
          </a:p>
        </p:txBody>
      </p:sp>
    </p:spTree>
    <p:extLst>
      <p:ext uri="{BB962C8B-B14F-4D97-AF65-F5344CB8AC3E}">
        <p14:creationId xmlns:p14="http://schemas.microsoft.com/office/powerpoint/2010/main" val="1741834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2667000" y="1295400"/>
            <a:ext cx="6515100" cy="4953000"/>
          </a:xfrm>
        </p:spPr>
        <p:txBody>
          <a:bodyPr>
            <a:normAutofit fontScale="92500" lnSpcReduction="20000"/>
          </a:bodyPr>
          <a:lstStyle/>
          <a:p>
            <a:pPr eaLnBrk="1"/>
            <a:r>
              <a:rPr lang="en-US" b="1" dirty="0"/>
              <a:t>Mark R. Wright, OD, FCOVD </a:t>
            </a:r>
            <a:r>
              <a:rPr lang="en-US" dirty="0"/>
              <a:t>has been a paid speaker for the following companies:</a:t>
            </a:r>
          </a:p>
          <a:p>
            <a:pPr lvl="1">
              <a:spcBef>
                <a:spcPts val="450"/>
              </a:spcBef>
            </a:pPr>
            <a:r>
              <a:rPr lang="en-US" b="1" i="1" dirty="0"/>
              <a:t>Alcon</a:t>
            </a:r>
          </a:p>
          <a:p>
            <a:pPr lvl="1">
              <a:spcBef>
                <a:spcPts val="450"/>
              </a:spcBef>
            </a:pPr>
            <a:r>
              <a:rPr lang="en-US" b="1" i="1" dirty="0"/>
              <a:t>B&amp;L</a:t>
            </a:r>
          </a:p>
          <a:p>
            <a:pPr lvl="1">
              <a:spcBef>
                <a:spcPts val="450"/>
              </a:spcBef>
            </a:pPr>
            <a:r>
              <a:rPr lang="en-US" b="1" i="1" dirty="0"/>
              <a:t>ESSILOR</a:t>
            </a:r>
          </a:p>
          <a:p>
            <a:pPr lvl="1">
              <a:spcBef>
                <a:spcPts val="450"/>
              </a:spcBef>
            </a:pPr>
            <a:r>
              <a:rPr lang="en-US" b="1" i="1" dirty="0"/>
              <a:t>Jobson</a:t>
            </a:r>
          </a:p>
          <a:p>
            <a:pPr lvl="1">
              <a:spcBef>
                <a:spcPts val="450"/>
              </a:spcBef>
            </a:pPr>
            <a:r>
              <a:rPr lang="en-US" b="1" i="1" dirty="0" err="1"/>
              <a:t>Vistakon</a:t>
            </a:r>
            <a:endParaRPr lang="en-US" b="1" i="1" dirty="0"/>
          </a:p>
          <a:p>
            <a:pPr lvl="1">
              <a:spcBef>
                <a:spcPts val="450"/>
              </a:spcBef>
              <a:spcAft>
                <a:spcPts val="900"/>
              </a:spcAft>
            </a:pPr>
            <a:r>
              <a:rPr lang="en-US" b="1" i="1" dirty="0"/>
              <a:t>VSP</a:t>
            </a:r>
          </a:p>
          <a:p>
            <a:pPr eaLnBrk="1"/>
            <a:r>
              <a:rPr lang="en-US" dirty="0"/>
              <a:t>He is an officer of:</a:t>
            </a:r>
          </a:p>
          <a:p>
            <a:pPr lvl="1"/>
            <a:r>
              <a:rPr lang="en-US" b="1" i="1" dirty="0"/>
              <a:t>Pathways to Success</a:t>
            </a:r>
          </a:p>
          <a:p>
            <a:pPr lvl="1"/>
            <a:r>
              <a:rPr lang="en-US" b="1" i="1" dirty="0"/>
              <a:t>Practice Management Center</a:t>
            </a:r>
          </a:p>
          <a:p>
            <a:pPr lvl="1">
              <a:spcBef>
                <a:spcPts val="450"/>
              </a:spcBef>
              <a:spcAft>
                <a:spcPts val="900"/>
              </a:spcAft>
            </a:pPr>
            <a:r>
              <a:rPr lang="en-US" b="1" i="1" dirty="0"/>
              <a:t>Progressive Publishing Company</a:t>
            </a:r>
            <a:endParaRPr lang="en-US" dirty="0"/>
          </a:p>
          <a:p>
            <a:r>
              <a:rPr lang="en-US" dirty="0"/>
              <a:t>He is the professional editor of:</a:t>
            </a:r>
          </a:p>
          <a:p>
            <a:pPr lvl="1"/>
            <a:r>
              <a:rPr lang="en-US" b="1" i="1" dirty="0"/>
              <a:t>Review of Optometric Business</a:t>
            </a:r>
          </a:p>
        </p:txBody>
      </p:sp>
      <p:sp>
        <p:nvSpPr>
          <p:cNvPr id="3074" name="Title 1"/>
          <p:cNvSpPr>
            <a:spLocks noGrp="1"/>
          </p:cNvSpPr>
          <p:nvPr>
            <p:ph type="title"/>
          </p:nvPr>
        </p:nvSpPr>
        <p:spPr>
          <a:xfrm>
            <a:off x="1524000" y="31500"/>
            <a:ext cx="9144000" cy="1314450"/>
          </a:xfrm>
        </p:spPr>
        <p:txBody>
          <a:bodyPr>
            <a:normAutofit/>
          </a:bodyPr>
          <a:lstStyle/>
          <a:p>
            <a:pPr eaLnBrk="1" hangingPunct="1"/>
            <a:r>
              <a:rPr lang="en-US" sz="3200" dirty="0"/>
              <a:t>SPEAKER FINANCIAL DISCLOSURE STATEMENT</a:t>
            </a:r>
          </a:p>
        </p:txBody>
      </p:sp>
      <p:sp>
        <p:nvSpPr>
          <p:cNvPr id="2" name="TextBox 1"/>
          <p:cNvSpPr txBox="1"/>
          <p:nvPr/>
        </p:nvSpPr>
        <p:spPr>
          <a:xfrm>
            <a:off x="5105400" y="1832909"/>
            <a:ext cx="3886200" cy="2246769"/>
          </a:xfrm>
          <a:prstGeom prst="rect">
            <a:avLst/>
          </a:prstGeom>
          <a:noFill/>
        </p:spPr>
        <p:txBody>
          <a:bodyPr wrap="square" rtlCol="0">
            <a:spAutoFit/>
          </a:bodyPr>
          <a:lstStyle/>
          <a:p>
            <a:pPr marL="257175" indent="-257175">
              <a:buFont typeface="Arial" panose="020B0604020202020204" pitchFamily="34" charset="0"/>
              <a:buChar char="•"/>
            </a:pPr>
            <a:r>
              <a:rPr lang="en-US" sz="2000" b="1" i="1" dirty="0"/>
              <a:t>Diversified </a:t>
            </a:r>
            <a:r>
              <a:rPr lang="en-US" sz="2000" b="1" i="1" dirty="0" err="1"/>
              <a:t>Ophthalmics</a:t>
            </a:r>
            <a:endParaRPr lang="en-US" sz="2000" b="1" i="1" dirty="0"/>
          </a:p>
          <a:p>
            <a:pPr marL="257175" indent="-257175">
              <a:buFont typeface="Arial" panose="020B0604020202020204" pitchFamily="34" charset="0"/>
              <a:buChar char="•"/>
            </a:pPr>
            <a:r>
              <a:rPr lang="en-US" sz="2000" b="1" i="1" dirty="0"/>
              <a:t>Eye Recommend</a:t>
            </a:r>
          </a:p>
          <a:p>
            <a:pPr marL="257175" indent="-257175">
              <a:buFont typeface="Arial" panose="020B0604020202020204" pitchFamily="34" charset="0"/>
              <a:buChar char="•"/>
            </a:pPr>
            <a:r>
              <a:rPr lang="en-US" sz="2000" b="1" i="1" dirty="0"/>
              <a:t>IDOC</a:t>
            </a:r>
          </a:p>
          <a:p>
            <a:pPr marL="257175" indent="-257175">
              <a:buFont typeface="Arial" panose="020B0604020202020204" pitchFamily="34" charset="0"/>
              <a:buChar char="•"/>
            </a:pPr>
            <a:r>
              <a:rPr lang="en-US" sz="2000" b="1" i="1" dirty="0"/>
              <a:t>IVA</a:t>
            </a:r>
          </a:p>
          <a:p>
            <a:pPr marL="257175" indent="-257175">
              <a:buFont typeface="Arial" panose="020B0604020202020204" pitchFamily="34" charset="0"/>
              <a:buChar char="•"/>
            </a:pPr>
            <a:r>
              <a:rPr lang="en-US" sz="2000" b="1" i="1" dirty="0"/>
              <a:t>ODX</a:t>
            </a:r>
          </a:p>
          <a:p>
            <a:pPr marL="257175" indent="-257175">
              <a:buFont typeface="Arial" panose="020B0604020202020204" pitchFamily="34" charset="0"/>
              <a:buChar char="•"/>
            </a:pPr>
            <a:r>
              <a:rPr lang="en-US" sz="2000" b="1" i="1" dirty="0"/>
              <a:t>PERC</a:t>
            </a:r>
          </a:p>
          <a:p>
            <a:pPr marL="257175" indent="-257175">
              <a:buFont typeface="Arial" panose="020B0604020202020204" pitchFamily="34" charset="0"/>
              <a:buChar char="•"/>
            </a:pPr>
            <a:r>
              <a:rPr lang="en-US" sz="2000" b="1" i="1" dirty="0"/>
              <a:t>Vision Source</a:t>
            </a:r>
          </a:p>
        </p:txBody>
      </p:sp>
    </p:spTree>
    <p:extLst>
      <p:ext uri="{BB962C8B-B14F-4D97-AF65-F5344CB8AC3E}">
        <p14:creationId xmlns:p14="http://schemas.microsoft.com/office/powerpoint/2010/main" val="1779609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is not </a:t>
            </a:r>
            <a:r>
              <a:rPr lang="en-US" b="1" dirty="0">
                <a:solidFill>
                  <a:srgbClr val="0070C0"/>
                </a:solidFill>
              </a:rPr>
              <a:t>productive</a:t>
            </a:r>
            <a:r>
              <a:rPr lang="en-US" dirty="0"/>
              <a:t> </a:t>
            </a:r>
            <a:r>
              <a:rPr lang="en-US" sz="3600" dirty="0"/>
              <a:t>(they may be very busy)</a:t>
            </a:r>
          </a:p>
        </p:txBody>
      </p:sp>
      <p:sp>
        <p:nvSpPr>
          <p:cNvPr id="3" name="Content Placeholder 2"/>
          <p:cNvSpPr>
            <a:spLocks noGrp="1"/>
          </p:cNvSpPr>
          <p:nvPr>
            <p:ph idx="1"/>
          </p:nvPr>
        </p:nvSpPr>
        <p:spPr/>
        <p:txBody>
          <a:bodyPr/>
          <a:lstStyle/>
          <a:p>
            <a:r>
              <a:rPr lang="en-US" dirty="0"/>
              <a:t>Every staff member needs at least one number to control</a:t>
            </a:r>
          </a:p>
        </p:txBody>
      </p:sp>
      <p:graphicFrame>
        <p:nvGraphicFramePr>
          <p:cNvPr id="4" name="Table 3"/>
          <p:cNvGraphicFramePr>
            <a:graphicFrameLocks noGrp="1"/>
          </p:cNvGraphicFramePr>
          <p:nvPr>
            <p:extLst>
              <p:ext uri="{D42A27DB-BD31-4B8C-83A1-F6EECF244321}">
                <p14:modId xmlns:p14="http://schemas.microsoft.com/office/powerpoint/2010/main" val="148522710"/>
              </p:ext>
            </p:extLst>
          </p:nvPr>
        </p:nvGraphicFramePr>
        <p:xfrm>
          <a:off x="1034472" y="2517933"/>
          <a:ext cx="10150764" cy="3659033"/>
        </p:xfrm>
        <a:graphic>
          <a:graphicData uri="http://schemas.openxmlformats.org/drawingml/2006/table">
            <a:tbl>
              <a:tblPr firstRow="1" bandRow="1">
                <a:tableStyleId>{5C22544A-7EE6-4342-B048-85BDC9FD1C3A}</a:tableStyleId>
              </a:tblPr>
              <a:tblGrid>
                <a:gridCol w="5075382">
                  <a:extLst>
                    <a:ext uri="{9D8B030D-6E8A-4147-A177-3AD203B41FA5}">
                      <a16:colId xmlns:a16="http://schemas.microsoft.com/office/drawing/2014/main" val="3387587203"/>
                    </a:ext>
                  </a:extLst>
                </a:gridCol>
                <a:gridCol w="5075382">
                  <a:extLst>
                    <a:ext uri="{9D8B030D-6E8A-4147-A177-3AD203B41FA5}">
                      <a16:colId xmlns:a16="http://schemas.microsoft.com/office/drawing/2014/main" val="3174973119"/>
                    </a:ext>
                  </a:extLst>
                </a:gridCol>
              </a:tblGrid>
              <a:tr h="522719">
                <a:tc>
                  <a:txBody>
                    <a:bodyPr/>
                    <a:lstStyle/>
                    <a:p>
                      <a:r>
                        <a:rPr lang="en-US" sz="2800" dirty="0"/>
                        <a:t>STAFF MEMBER</a:t>
                      </a:r>
                    </a:p>
                  </a:txBody>
                  <a:tcPr/>
                </a:tc>
                <a:tc>
                  <a:txBody>
                    <a:bodyPr/>
                    <a:lstStyle/>
                    <a:p>
                      <a:r>
                        <a:rPr lang="en-US" sz="2800" dirty="0"/>
                        <a:t>STAT</a:t>
                      </a:r>
                    </a:p>
                  </a:txBody>
                  <a:tcPr/>
                </a:tc>
                <a:extLst>
                  <a:ext uri="{0D108BD9-81ED-4DB2-BD59-A6C34878D82A}">
                    <a16:rowId xmlns:a16="http://schemas.microsoft.com/office/drawing/2014/main" val="160510186"/>
                  </a:ext>
                </a:extLst>
              </a:tr>
              <a:tr h="522719">
                <a:tc>
                  <a:txBody>
                    <a:bodyPr/>
                    <a:lstStyle/>
                    <a:p>
                      <a:r>
                        <a:rPr lang="en-US" sz="2800" dirty="0"/>
                        <a:t>Recall</a:t>
                      </a:r>
                    </a:p>
                  </a:txBody>
                  <a:tcPr/>
                </a:tc>
                <a:tc>
                  <a:txBody>
                    <a:bodyPr/>
                    <a:lstStyle/>
                    <a:p>
                      <a:r>
                        <a:rPr lang="en-US" sz="2800" dirty="0"/>
                        <a:t># of exams seen</a:t>
                      </a:r>
                    </a:p>
                  </a:txBody>
                  <a:tcPr/>
                </a:tc>
                <a:extLst>
                  <a:ext uri="{0D108BD9-81ED-4DB2-BD59-A6C34878D82A}">
                    <a16:rowId xmlns:a16="http://schemas.microsoft.com/office/drawing/2014/main" val="70757050"/>
                  </a:ext>
                </a:extLst>
              </a:tr>
              <a:tr h="522719">
                <a:tc>
                  <a:txBody>
                    <a:bodyPr/>
                    <a:lstStyle/>
                    <a:p>
                      <a:r>
                        <a:rPr lang="en-US" sz="2800" dirty="0"/>
                        <a:t>Marketing</a:t>
                      </a:r>
                    </a:p>
                  </a:txBody>
                  <a:tcPr/>
                </a:tc>
                <a:tc>
                  <a:txBody>
                    <a:bodyPr/>
                    <a:lstStyle/>
                    <a:p>
                      <a:r>
                        <a:rPr lang="en-US" sz="2800" dirty="0"/>
                        <a:t># of new patients</a:t>
                      </a:r>
                    </a:p>
                  </a:txBody>
                  <a:tcPr/>
                </a:tc>
                <a:extLst>
                  <a:ext uri="{0D108BD9-81ED-4DB2-BD59-A6C34878D82A}">
                    <a16:rowId xmlns:a16="http://schemas.microsoft.com/office/drawing/2014/main" val="1194567953"/>
                  </a:ext>
                </a:extLst>
              </a:tr>
              <a:tr h="522719">
                <a:tc>
                  <a:txBody>
                    <a:bodyPr/>
                    <a:lstStyle/>
                    <a:p>
                      <a:r>
                        <a:rPr lang="en-US" sz="2800" dirty="0"/>
                        <a:t>Optician</a:t>
                      </a:r>
                    </a:p>
                  </a:txBody>
                  <a:tcPr/>
                </a:tc>
                <a:tc>
                  <a:txBody>
                    <a:bodyPr/>
                    <a:lstStyle/>
                    <a:p>
                      <a:r>
                        <a:rPr lang="en-US" sz="2800" dirty="0"/>
                        <a:t>$/patient</a:t>
                      </a:r>
                    </a:p>
                  </a:txBody>
                  <a:tcPr/>
                </a:tc>
                <a:extLst>
                  <a:ext uri="{0D108BD9-81ED-4DB2-BD59-A6C34878D82A}">
                    <a16:rowId xmlns:a16="http://schemas.microsoft.com/office/drawing/2014/main" val="954319283"/>
                  </a:ext>
                </a:extLst>
              </a:tr>
              <a:tr h="522719">
                <a:tc>
                  <a:txBody>
                    <a:bodyPr/>
                    <a:lstStyle/>
                    <a:p>
                      <a:r>
                        <a:rPr lang="en-US" sz="2800" dirty="0"/>
                        <a:t>Receptionist</a:t>
                      </a:r>
                    </a:p>
                  </a:txBody>
                  <a:tcPr/>
                </a:tc>
                <a:tc>
                  <a:txBody>
                    <a:bodyPr/>
                    <a:lstStyle/>
                    <a:p>
                      <a:r>
                        <a:rPr lang="en-US" sz="2800" dirty="0"/>
                        <a:t># of mins/patient visit</a:t>
                      </a:r>
                    </a:p>
                  </a:txBody>
                  <a:tcPr/>
                </a:tc>
                <a:extLst>
                  <a:ext uri="{0D108BD9-81ED-4DB2-BD59-A6C34878D82A}">
                    <a16:rowId xmlns:a16="http://schemas.microsoft.com/office/drawing/2014/main" val="3618550706"/>
                  </a:ext>
                </a:extLst>
              </a:tr>
              <a:tr h="522719">
                <a:tc>
                  <a:txBody>
                    <a:bodyPr/>
                    <a:lstStyle/>
                    <a:p>
                      <a:r>
                        <a:rPr lang="en-US" sz="2800" dirty="0"/>
                        <a:t>Bookkeeper</a:t>
                      </a:r>
                    </a:p>
                  </a:txBody>
                  <a:tcPr/>
                </a:tc>
                <a:tc>
                  <a:txBody>
                    <a:bodyPr/>
                    <a:lstStyle/>
                    <a:p>
                      <a:r>
                        <a:rPr lang="en-US" sz="2800" dirty="0"/>
                        <a:t>$ in Accounts Receivable</a:t>
                      </a:r>
                    </a:p>
                  </a:txBody>
                  <a:tcPr/>
                </a:tc>
                <a:extLst>
                  <a:ext uri="{0D108BD9-81ED-4DB2-BD59-A6C34878D82A}">
                    <a16:rowId xmlns:a16="http://schemas.microsoft.com/office/drawing/2014/main" val="946645076"/>
                  </a:ext>
                </a:extLst>
              </a:tr>
              <a:tr h="522719">
                <a:tc>
                  <a:txBody>
                    <a:bodyPr/>
                    <a:lstStyle/>
                    <a:p>
                      <a:r>
                        <a:rPr lang="en-US" sz="2800" dirty="0"/>
                        <a:t>Doctor</a:t>
                      </a:r>
                    </a:p>
                  </a:txBody>
                  <a:tcPr/>
                </a:tc>
                <a:tc>
                  <a:txBody>
                    <a:bodyPr/>
                    <a:lstStyle/>
                    <a:p>
                      <a:r>
                        <a:rPr lang="en-US" sz="2800" dirty="0"/>
                        <a:t>% of </a:t>
                      </a:r>
                      <a:r>
                        <a:rPr lang="en-US" sz="2800" dirty="0" err="1"/>
                        <a:t>Tx</a:t>
                      </a:r>
                      <a:r>
                        <a:rPr lang="en-US" sz="2800" dirty="0"/>
                        <a:t> plans completed</a:t>
                      </a:r>
                    </a:p>
                  </a:txBody>
                  <a:tcPr/>
                </a:tc>
                <a:extLst>
                  <a:ext uri="{0D108BD9-81ED-4DB2-BD59-A6C34878D82A}">
                    <a16:rowId xmlns:a16="http://schemas.microsoft.com/office/drawing/2014/main" val="3548534984"/>
                  </a:ext>
                </a:extLst>
              </a:tr>
            </a:tbl>
          </a:graphicData>
        </a:graphic>
      </p:graphicFrame>
    </p:spTree>
    <p:extLst>
      <p:ext uri="{BB962C8B-B14F-4D97-AF65-F5344CB8AC3E}">
        <p14:creationId xmlns:p14="http://schemas.microsoft.com/office/powerpoint/2010/main" val="1180737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72" t="15556" r="2023" b="8296"/>
          <a:stretch/>
        </p:blipFill>
        <p:spPr>
          <a:xfrm>
            <a:off x="7020765" y="643467"/>
            <a:ext cx="3930324" cy="5571066"/>
          </a:xfrm>
          <a:prstGeom prst="rect">
            <a:avLst/>
          </a:prstGeom>
        </p:spPr>
      </p:pic>
      <p:sp>
        <p:nvSpPr>
          <p:cNvPr id="13" name="Rectangle 1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generated with very high confidence">
            <a:extLst>
              <a:ext uri="{FF2B5EF4-FFF2-40B4-BE49-F238E27FC236}">
                <a16:creationId xmlns:a16="http://schemas.microsoft.com/office/drawing/2014/main" id="{68B394B4-6106-407E-B934-95CDF63C5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380" y="643467"/>
            <a:ext cx="3969384" cy="5571066"/>
          </a:xfrm>
          <a:prstGeom prst="rect">
            <a:avLst/>
          </a:prstGeom>
        </p:spPr>
      </p:pic>
    </p:spTree>
    <p:extLst>
      <p:ext uri="{BB962C8B-B14F-4D97-AF65-F5344CB8AC3E}">
        <p14:creationId xmlns:p14="http://schemas.microsoft.com/office/powerpoint/2010/main" val="3123660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350982"/>
            <a:ext cx="9105898" cy="6070599"/>
          </a:xfrm>
          <a:prstGeom prst="rect">
            <a:avLst/>
          </a:prstGeom>
        </p:spPr>
      </p:pic>
    </p:spTree>
    <p:extLst>
      <p:ext uri="{BB962C8B-B14F-4D97-AF65-F5344CB8AC3E}">
        <p14:creationId xmlns:p14="http://schemas.microsoft.com/office/powerpoint/2010/main" val="2054173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890" y="807633"/>
            <a:ext cx="8765309" cy="5426143"/>
          </a:xfrm>
          <a:prstGeom prst="rect">
            <a:avLst/>
          </a:prstGeom>
        </p:spPr>
      </p:pic>
    </p:spTree>
    <p:extLst>
      <p:ext uri="{BB962C8B-B14F-4D97-AF65-F5344CB8AC3E}">
        <p14:creationId xmlns:p14="http://schemas.microsoft.com/office/powerpoint/2010/main" val="3384336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D090-8A2C-457E-8A8B-8C3BDCBB2895}"/>
              </a:ext>
            </a:extLst>
          </p:cNvPr>
          <p:cNvSpPr>
            <a:spLocks noGrp="1"/>
          </p:cNvSpPr>
          <p:nvPr>
            <p:ph type="title"/>
          </p:nvPr>
        </p:nvSpPr>
        <p:spPr/>
        <p:txBody>
          <a:bodyPr/>
          <a:lstStyle/>
          <a:p>
            <a:r>
              <a:rPr lang="en-US" dirty="0"/>
              <a:t>Here’s where the course lives</a:t>
            </a:r>
          </a:p>
        </p:txBody>
      </p:sp>
      <p:sp>
        <p:nvSpPr>
          <p:cNvPr id="3" name="Content Placeholder 2">
            <a:extLst>
              <a:ext uri="{FF2B5EF4-FFF2-40B4-BE49-F238E27FC236}">
                <a16:creationId xmlns:a16="http://schemas.microsoft.com/office/drawing/2014/main" id="{9842AF59-1006-4B93-9AF4-BC936D888111}"/>
              </a:ext>
            </a:extLst>
          </p:cNvPr>
          <p:cNvSpPr>
            <a:spLocks noGrp="1"/>
          </p:cNvSpPr>
          <p:nvPr>
            <p:ph idx="1"/>
          </p:nvPr>
        </p:nvSpPr>
        <p:spPr/>
        <p:txBody>
          <a:bodyPr/>
          <a:lstStyle/>
          <a:p>
            <a:r>
              <a:rPr lang="en-US" dirty="0"/>
              <a:t>Optometrybusiness.com</a:t>
            </a:r>
          </a:p>
          <a:p>
            <a:r>
              <a:rPr lang="en-US" dirty="0"/>
              <a:t>RESOURCES</a:t>
            </a:r>
          </a:p>
          <a:p>
            <a:endParaRPr lang="en-US" dirty="0"/>
          </a:p>
        </p:txBody>
      </p:sp>
    </p:spTree>
    <p:extLst>
      <p:ext uri="{BB962C8B-B14F-4D97-AF65-F5344CB8AC3E}">
        <p14:creationId xmlns:p14="http://schemas.microsoft.com/office/powerpoint/2010/main" val="3071044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892C4-98C7-439B-9D7C-65B5A682B298}"/>
              </a:ext>
            </a:extLst>
          </p:cNvPr>
          <p:cNvPicPr>
            <a:picLocks noChangeAspect="1"/>
          </p:cNvPicPr>
          <p:nvPr/>
        </p:nvPicPr>
        <p:blipFill rotWithShape="1">
          <a:blip r:embed="rId2"/>
          <a:srcRect l="5833" t="3750" r="5833" b="22500"/>
          <a:stretch/>
        </p:blipFill>
        <p:spPr>
          <a:xfrm>
            <a:off x="1524000" y="533400"/>
            <a:ext cx="9172414" cy="5105400"/>
          </a:xfrm>
          <a:prstGeom prst="rect">
            <a:avLst/>
          </a:prstGeom>
        </p:spPr>
      </p:pic>
    </p:spTree>
    <p:extLst>
      <p:ext uri="{BB962C8B-B14F-4D97-AF65-F5344CB8AC3E}">
        <p14:creationId xmlns:p14="http://schemas.microsoft.com/office/powerpoint/2010/main" val="925854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01625-4F50-40FC-85D8-A0424BAA3D62}"/>
              </a:ext>
            </a:extLst>
          </p:cNvPr>
          <p:cNvPicPr>
            <a:picLocks noChangeAspect="1"/>
          </p:cNvPicPr>
          <p:nvPr/>
        </p:nvPicPr>
        <p:blipFill rotWithShape="1">
          <a:blip r:embed="rId2"/>
          <a:srcRect l="5833" t="3750" r="5833" b="22500"/>
          <a:stretch/>
        </p:blipFill>
        <p:spPr>
          <a:xfrm>
            <a:off x="1524913" y="533400"/>
            <a:ext cx="9172414" cy="5105400"/>
          </a:xfrm>
          <a:prstGeom prst="rect">
            <a:avLst/>
          </a:prstGeom>
        </p:spPr>
      </p:pic>
    </p:spTree>
    <p:extLst>
      <p:ext uri="{BB962C8B-B14F-4D97-AF65-F5344CB8AC3E}">
        <p14:creationId xmlns:p14="http://schemas.microsoft.com/office/powerpoint/2010/main" val="24660146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2EC6D4-EBDA-4779-8064-309EDB5E859A}"/>
              </a:ext>
            </a:extLst>
          </p:cNvPr>
          <p:cNvPicPr>
            <a:picLocks noChangeAspect="1"/>
          </p:cNvPicPr>
          <p:nvPr/>
        </p:nvPicPr>
        <p:blipFill rotWithShape="1">
          <a:blip r:embed="rId2"/>
          <a:srcRect l="4167" t="13750" r="6666" b="6250"/>
          <a:stretch/>
        </p:blipFill>
        <p:spPr>
          <a:xfrm>
            <a:off x="1524000" y="533400"/>
            <a:ext cx="9172575" cy="5486400"/>
          </a:xfrm>
          <a:prstGeom prst="rect">
            <a:avLst/>
          </a:prstGeom>
        </p:spPr>
      </p:pic>
    </p:spTree>
    <p:extLst>
      <p:ext uri="{BB962C8B-B14F-4D97-AF65-F5344CB8AC3E}">
        <p14:creationId xmlns:p14="http://schemas.microsoft.com/office/powerpoint/2010/main" val="778684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97" b="23407"/>
          <a:stretch/>
        </p:blipFill>
        <p:spPr>
          <a:xfrm>
            <a:off x="2011680" y="-6071"/>
            <a:ext cx="8219439" cy="6852547"/>
          </a:xfrm>
          <a:prstGeom prst="rect">
            <a:avLst/>
          </a:prstGeom>
        </p:spPr>
      </p:pic>
    </p:spTree>
    <p:extLst>
      <p:ext uri="{BB962C8B-B14F-4D97-AF65-F5344CB8AC3E}">
        <p14:creationId xmlns:p14="http://schemas.microsoft.com/office/powerpoint/2010/main" val="183186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43095139"/>
              </p:ext>
            </p:extLst>
          </p:nvPr>
        </p:nvGraphicFramePr>
        <p:xfrm>
          <a:off x="764770" y="739832"/>
          <a:ext cx="10465725" cy="5330737"/>
        </p:xfrm>
        <a:graphic>
          <a:graphicData uri="http://schemas.openxmlformats.org/drawingml/2006/table">
            <a:tbl>
              <a:tblPr/>
              <a:tblGrid>
                <a:gridCol w="3488575">
                  <a:extLst>
                    <a:ext uri="{9D8B030D-6E8A-4147-A177-3AD203B41FA5}">
                      <a16:colId xmlns:a16="http://schemas.microsoft.com/office/drawing/2014/main" val="3569823907"/>
                    </a:ext>
                  </a:extLst>
                </a:gridCol>
                <a:gridCol w="3488575">
                  <a:extLst>
                    <a:ext uri="{9D8B030D-6E8A-4147-A177-3AD203B41FA5}">
                      <a16:colId xmlns:a16="http://schemas.microsoft.com/office/drawing/2014/main" val="3957078688"/>
                    </a:ext>
                  </a:extLst>
                </a:gridCol>
                <a:gridCol w="3488575">
                  <a:extLst>
                    <a:ext uri="{9D8B030D-6E8A-4147-A177-3AD203B41FA5}">
                      <a16:colId xmlns:a16="http://schemas.microsoft.com/office/drawing/2014/main" val="11899505"/>
                    </a:ext>
                  </a:extLst>
                </a:gridCol>
              </a:tblGrid>
              <a:tr h="1812175">
                <a:tc gridSpan="3">
                  <a:txBody>
                    <a:bodyPr/>
                    <a:lstStyle/>
                    <a:p>
                      <a:pPr algn="ctr"/>
                      <a:r>
                        <a:rPr lang="en-US" sz="2400" b="1" dirty="0">
                          <a:effectLst/>
                        </a:rPr>
                        <a:t>COPE ID:</a:t>
                      </a:r>
                      <a:r>
                        <a:rPr lang="en-US" sz="2400" dirty="0">
                          <a:effectLst/>
                        </a:rPr>
                        <a:t> 52355-PM</a:t>
                      </a:r>
                      <a:br>
                        <a:rPr lang="en-US" sz="2400" dirty="0">
                          <a:effectLst/>
                        </a:rPr>
                      </a:br>
                      <a:r>
                        <a:rPr lang="en-US" sz="2400" b="1" dirty="0">
                          <a:effectLst/>
                        </a:rPr>
                        <a:t>Course Title: </a:t>
                      </a:r>
                      <a:r>
                        <a:rPr lang="en-US" sz="2400" dirty="0">
                          <a:effectLst/>
                        </a:rPr>
                        <a:t>Top 5 Mistakes Preventing Your Practice Growth</a:t>
                      </a:r>
                      <a:br>
                        <a:rPr lang="en-US" sz="2400" dirty="0">
                          <a:effectLst/>
                        </a:rPr>
                      </a:br>
                      <a:br>
                        <a:rPr lang="en-US" sz="2400" dirty="0">
                          <a:effectLst/>
                        </a:rPr>
                      </a:br>
                      <a:endParaRPr lang="en-US" sz="2400" dirty="0"/>
                    </a:p>
                  </a:txBody>
                  <a:tcPr marL="23804" marR="23804" marT="23804" marB="23804"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0046638"/>
                  </a:ext>
                </a:extLst>
              </a:tr>
              <a:tr h="430782">
                <a:tc>
                  <a:txBody>
                    <a:bodyPr/>
                    <a:lstStyle/>
                    <a:p>
                      <a:pPr algn="ctr"/>
                      <a:r>
                        <a:rPr lang="en-US" sz="1300" dirty="0">
                          <a:effectLst/>
                        </a:rPr>
                        <a:t>Format: Live</a:t>
                      </a:r>
                      <a:endParaRPr lang="en-US" sz="1300" dirty="0"/>
                    </a:p>
                  </a:txBody>
                  <a:tcPr marL="23804" marR="23804" marT="23804" marB="23804" anchor="ctr">
                    <a:lnL>
                      <a:noFill/>
                    </a:lnL>
                    <a:lnR>
                      <a:noFill/>
                    </a:lnR>
                    <a:lnT>
                      <a:noFill/>
                    </a:lnT>
                    <a:lnB>
                      <a:noFill/>
                    </a:lnB>
                  </a:tcPr>
                </a:tc>
                <a:tc>
                  <a:txBody>
                    <a:bodyPr/>
                    <a:lstStyle/>
                    <a:p>
                      <a:pPr algn="ctr"/>
                      <a:r>
                        <a:rPr lang="en-US" sz="1300" dirty="0">
                          <a:effectLst/>
                        </a:rPr>
                        <a:t>Category: Practice Management</a:t>
                      </a:r>
                      <a:endParaRPr lang="en-US" sz="1300" dirty="0"/>
                    </a:p>
                  </a:txBody>
                  <a:tcPr marL="23804" marR="23804" marT="23804" marB="23804" anchor="ctr">
                    <a:lnL>
                      <a:noFill/>
                    </a:lnL>
                    <a:lnR>
                      <a:noFill/>
                    </a:lnR>
                    <a:lnT>
                      <a:noFill/>
                    </a:lnT>
                    <a:lnB>
                      <a:noFill/>
                    </a:lnB>
                  </a:tcPr>
                </a:tc>
                <a:tc>
                  <a:txBody>
                    <a:bodyPr/>
                    <a:lstStyle/>
                    <a:p>
                      <a:pPr algn="ctr"/>
                      <a:r>
                        <a:rPr lang="en-US" sz="1300" dirty="0">
                          <a:effectLst/>
                        </a:rPr>
                        <a:t>Total CE Hours: 1</a:t>
                      </a:r>
                      <a:endParaRPr lang="en-US" sz="1300" dirty="0"/>
                    </a:p>
                  </a:txBody>
                  <a:tcPr marL="23804" marR="23804" marT="23804" marB="23804" anchor="ctr">
                    <a:lnL>
                      <a:noFill/>
                    </a:lnL>
                    <a:lnR>
                      <a:noFill/>
                    </a:lnR>
                    <a:lnT>
                      <a:noFill/>
                    </a:lnT>
                    <a:lnB>
                      <a:noFill/>
                    </a:lnB>
                  </a:tcPr>
                </a:tc>
                <a:extLst>
                  <a:ext uri="{0D108BD9-81ED-4DB2-BD59-A6C34878D82A}">
                    <a16:rowId xmlns:a16="http://schemas.microsoft.com/office/drawing/2014/main" val="2524116523"/>
                  </a:ext>
                </a:extLst>
              </a:tr>
              <a:tr h="1480205">
                <a:tc gridSpan="3">
                  <a:txBody>
                    <a:bodyPr/>
                    <a:lstStyle/>
                    <a:p>
                      <a:pPr algn="ctr"/>
                      <a:r>
                        <a:rPr lang="en-US" sz="2400" dirty="0">
                          <a:effectLst/>
                        </a:rPr>
                        <a:t>Description: Mistakes not addressed are preventing your practice from growing. Attendees to this course will be able to utilize third parties more effectively in the practice, deliver a more effective case presentation, design and implement better practice systems, increase the number of patients through the office, and improve staff productivity. Fixing these things will grow your practice.</a:t>
                      </a:r>
                      <a:endParaRPr lang="en-US" sz="2400" dirty="0"/>
                    </a:p>
                  </a:txBody>
                  <a:tcPr marL="23804" marR="23804" marT="23804" marB="23804"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9192598"/>
                  </a:ext>
                </a:extLst>
              </a:tr>
              <a:tr h="430782">
                <a:tc gridSpan="3">
                  <a:txBody>
                    <a:bodyPr/>
                    <a:lstStyle/>
                    <a:p>
                      <a:pPr algn="ctr"/>
                      <a:r>
                        <a:rPr lang="en-US" sz="1300">
                          <a:effectLst/>
                        </a:rPr>
                        <a:t>Expires: Course Expires: 01/23/2020</a:t>
                      </a:r>
                      <a:endParaRPr lang="en-US" sz="1300"/>
                    </a:p>
                  </a:txBody>
                  <a:tcPr marL="23804" marR="23804" marT="23804" marB="23804"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4014745"/>
                  </a:ext>
                </a:extLst>
              </a:tr>
              <a:tr h="780590">
                <a:tc gridSpan="3">
                  <a:txBody>
                    <a:bodyPr/>
                    <a:lstStyle/>
                    <a:p>
                      <a:pPr algn="ctr"/>
                      <a:r>
                        <a:rPr lang="en-US" sz="1300" dirty="0">
                          <a:effectLst/>
                        </a:rPr>
                        <a:t>Instructor: </a:t>
                      </a:r>
                      <a:r>
                        <a:rPr lang="en-US" sz="1300" dirty="0">
                          <a:effectLst/>
                          <a:hlinkClick r:id="rId2"/>
                        </a:rPr>
                        <a:t>Mark Wright O.D.</a:t>
                      </a:r>
                      <a:br>
                        <a:rPr lang="en-US" sz="1300" dirty="0">
                          <a:effectLst/>
                        </a:rPr>
                      </a:br>
                      <a:endParaRPr lang="en-US" sz="1300" dirty="0"/>
                    </a:p>
                  </a:txBody>
                  <a:tcPr marL="23804" marR="23804" marT="23804" marB="23804"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12754149"/>
                  </a:ext>
                </a:extLst>
              </a:tr>
            </a:tbl>
          </a:graphicData>
        </a:graphic>
      </p:graphicFrame>
    </p:spTree>
    <p:extLst>
      <p:ext uri="{BB962C8B-B14F-4D97-AF65-F5344CB8AC3E}">
        <p14:creationId xmlns:p14="http://schemas.microsoft.com/office/powerpoint/2010/main" val="783748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923</Words>
  <Application>Microsoft Office PowerPoint</Application>
  <PresentationFormat>Widescreen</PresentationFormat>
  <Paragraphs>156</Paragraphs>
  <Slides>33</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Calibri</vt:lpstr>
      <vt:lpstr>Calibri Light</vt:lpstr>
      <vt:lpstr>Wingdings</vt:lpstr>
      <vt:lpstr>Office Theme</vt:lpstr>
      <vt:lpstr>GALLERY</vt:lpstr>
      <vt:lpstr>Top 5 Mistakes Preventing Your Practice Growth </vt:lpstr>
      <vt:lpstr>Mark Wright, OD, FCOVD</vt:lpstr>
      <vt:lpstr>SPEAKER FINANCIAL DISCLOSURE STATEMENT</vt:lpstr>
      <vt:lpstr>Here’s where the course lives</vt:lpstr>
      <vt:lpstr>PowerPoint Presentation</vt:lpstr>
      <vt:lpstr>PowerPoint Presentation</vt:lpstr>
      <vt:lpstr>PowerPoint Presentation</vt:lpstr>
      <vt:lpstr>PowerPoint Presentation</vt:lpstr>
      <vt:lpstr>PowerPoint Presentation</vt:lpstr>
      <vt:lpstr>PowerPoint Presentation</vt:lpstr>
      <vt:lpstr>Learning objectives</vt:lpstr>
      <vt:lpstr>PowerPoint Presentation</vt:lpstr>
      <vt:lpstr>Top 5 Mistakes  Preventing Your Practice Growth </vt:lpstr>
      <vt:lpstr>The purpose of being in a third party  is patient access 3rd parties are ruling your practice</vt:lpstr>
      <vt:lpstr>Golden Rule 3rd parties are ruling your practice</vt:lpstr>
      <vt:lpstr>Mantra: Do more for less 3rd parties are ruling your practice</vt:lpstr>
      <vt:lpstr>Mantra: Do more for less 3rd parties are ruling your practice</vt:lpstr>
      <vt:lpstr>Mantra: Do more for less 3rd parties are ruling your practice</vt:lpstr>
      <vt:lpstr>Mantra: Do more for less 3rd parties are ruling your practice</vt:lpstr>
      <vt:lpstr>PowerPoint Presentation</vt:lpstr>
      <vt:lpstr>Do you present fees the way 3rd parties have taught you? 3rd parties are ruling your practice</vt:lpstr>
      <vt:lpstr>Doctors need to prescribe in the exam room Your case presentation is not planned well</vt:lpstr>
      <vt:lpstr>3 case presentations Your case presentation is not planned well</vt:lpstr>
      <vt:lpstr>You talk patients out of care Your case presentation is not planned well</vt:lpstr>
      <vt:lpstr>Practice organizational structure Missing or poorly designed practice systems</vt:lpstr>
      <vt:lpstr>PowerPoint Presentation</vt:lpstr>
      <vt:lpstr>How many patients can we see in a year? </vt:lpstr>
      <vt:lpstr>What is our current efficiency ?</vt:lpstr>
      <vt:lpstr>How do you get new patients Not enough patients</vt:lpstr>
      <vt:lpstr>Staff is not productive (they may be very busy)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5 Mistakes Preventing Your Practice Growth</dc:title>
  <dc:creator>Mark Wright</dc:creator>
  <cp:lastModifiedBy>Mark Wright</cp:lastModifiedBy>
  <cp:revision>4</cp:revision>
  <dcterms:created xsi:type="dcterms:W3CDTF">2018-10-27T04:14:30Z</dcterms:created>
  <dcterms:modified xsi:type="dcterms:W3CDTF">2018-11-03T18:34:32Z</dcterms:modified>
</cp:coreProperties>
</file>